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4" r:id="rId2"/>
    <p:sldId id="258" r:id="rId3"/>
    <p:sldId id="294" r:id="rId4"/>
    <p:sldId id="310" r:id="rId5"/>
    <p:sldId id="305" r:id="rId6"/>
    <p:sldId id="311" r:id="rId7"/>
    <p:sldId id="312" r:id="rId8"/>
    <p:sldId id="313" r:id="rId9"/>
    <p:sldId id="314" r:id="rId10"/>
    <p:sldId id="307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08" r:id="rId20"/>
    <p:sldId id="267" r:id="rId21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  <p:embeddedFont>
      <p:font typeface="Twinkl SemiBold" pitchFamily="2" charset="0"/>
      <p:bold r:id="rId3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479"/>
    <a:srgbClr val="FFE76B"/>
    <a:srgbClr val="009F8F"/>
    <a:srgbClr val="DBF2FD"/>
    <a:srgbClr val="9DDDF9"/>
    <a:srgbClr val="DE1E5A"/>
    <a:srgbClr val="AEE9EC"/>
    <a:srgbClr val="D82233"/>
    <a:srgbClr val="D83A5E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08/10/2020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rgbClr val="00B0F0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5730875" y="361632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9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137275" y="2884488"/>
            <a:ext cx="2165350" cy="647700"/>
            <a:chOff x="6164808" y="2589878"/>
            <a:chExt cx="2165459" cy="647296"/>
          </a:xfrm>
        </p:grpSpPr>
        <p:pic>
          <p:nvPicPr>
            <p:cNvPr id="1537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56063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EE9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08" y="2604606"/>
            <a:ext cx="4531657" cy="35606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/>
              <a:t>Insect Party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473200"/>
            <a:ext cx="7651432" cy="8756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Write a sentence using a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saying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word. Remember to use a capital letter and a full stop.</a:t>
            </a:r>
          </a:p>
        </p:txBody>
      </p:sp>
      <p:grpSp>
        <p:nvGrpSpPr>
          <p:cNvPr id="12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4104456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is a great whiteboard activity which could be done individually or in pairs!</a:t>
            </a:r>
          </a:p>
        </p:txBody>
      </p:sp>
      <p:sp>
        <p:nvSpPr>
          <p:cNvPr id="16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266327" y="3981896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4" y="4250267"/>
            <a:ext cx="1999038" cy="1710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04" y="2538246"/>
            <a:ext cx="1630016" cy="2160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911" flipH="1">
            <a:off x="5963902" y="3658811"/>
            <a:ext cx="2305620" cy="21240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26" name="Oval 25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043">
            <a:off x="2792937" y="2772687"/>
            <a:ext cx="3276669" cy="298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/>
              <a:t>Sentence Scribers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473200"/>
            <a:ext cx="7651432" cy="104781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does the ladybird say to Kit, Sam and Ben? Write down the sentences. Remember to start each sentence with a capital letter and end with a full stop.</a:t>
            </a:r>
          </a:p>
        </p:txBody>
      </p:sp>
      <p:grpSp>
        <p:nvGrpSpPr>
          <p:cNvPr id="12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7" y="4065488"/>
            <a:ext cx="4751619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Observe if the children use and spell this week’s focus words or common exception words correctly in the sentences?</a:t>
            </a:r>
          </a:p>
        </p:txBody>
      </p:sp>
      <p:sp>
        <p:nvSpPr>
          <p:cNvPr id="16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952127" y="3981896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18" name="Oval 1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5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043">
            <a:off x="969342" y="2789621"/>
            <a:ext cx="3276669" cy="2986743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4555067" y="1473199"/>
            <a:ext cx="3837886" cy="2607733"/>
          </a:xfrm>
          <a:prstGeom prst="wedgeRoundRectCallout">
            <a:avLst>
              <a:gd name="adj1" fmla="val -63190"/>
              <a:gd name="adj2" fmla="val 3912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Twinkl" pitchFamily="50" charset="0"/>
              </a:rPr>
              <a:t>Come off the floor and fly with 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18" name="Oval 1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0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5901267" y="5534675"/>
            <a:ext cx="2474282" cy="666848"/>
            <a:chOff x="5939625" y="5534675"/>
            <a:chExt cx="2474282" cy="666848"/>
          </a:xfrm>
        </p:grpSpPr>
        <p:sp>
          <p:nvSpPr>
            <p:cNvPr id="21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5939625" y="5650938"/>
              <a:ext cx="2015065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 Sentence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pic>
        <p:nvPicPr>
          <p:cNvPr id="4" name="Come off the floor and fly with 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3435" y="2091267"/>
            <a:ext cx="609600" cy="609600"/>
          </a:xfrm>
          <a:prstGeom prst="rect">
            <a:avLst/>
          </a:prstGeom>
        </p:spPr>
      </p:pic>
      <p:grpSp>
        <p:nvGrpSpPr>
          <p:cNvPr id="12" name="Play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41521" y="5534675"/>
            <a:ext cx="1416420" cy="666848"/>
            <a:chOff x="6997487" y="5534675"/>
            <a:chExt cx="1416420" cy="666848"/>
          </a:xfrm>
        </p:grpSpPr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97487" y="5650938"/>
              <a:ext cx="957203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Play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258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043">
            <a:off x="969342" y="2789621"/>
            <a:ext cx="3276669" cy="2986743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4555067" y="1473199"/>
            <a:ext cx="3837886" cy="2607733"/>
          </a:xfrm>
          <a:prstGeom prst="wedgeRoundRectCallout">
            <a:avLst>
              <a:gd name="adj1" fmla="val -63190"/>
              <a:gd name="adj2" fmla="val 3912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Twinkl" pitchFamily="50" charset="0"/>
              </a:rPr>
              <a:t>Let us see what we can spy.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18" name="Oval 1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0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5901267" y="5534675"/>
            <a:ext cx="2474282" cy="666848"/>
            <a:chOff x="5939625" y="5534675"/>
            <a:chExt cx="2474282" cy="666848"/>
          </a:xfrm>
        </p:grpSpPr>
        <p:sp>
          <p:nvSpPr>
            <p:cNvPr id="21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5939625" y="5650938"/>
              <a:ext cx="2015065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 Sentence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pic>
        <p:nvPicPr>
          <p:cNvPr id="4" name="Let us see what we can s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3733" y="3208866"/>
            <a:ext cx="609600" cy="609600"/>
          </a:xfrm>
          <a:prstGeom prst="rect">
            <a:avLst/>
          </a:prstGeom>
        </p:spPr>
      </p:pic>
      <p:grpSp>
        <p:nvGrpSpPr>
          <p:cNvPr id="12" name="Play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41521" y="5534675"/>
            <a:ext cx="1416420" cy="666848"/>
            <a:chOff x="6997487" y="5534675"/>
            <a:chExt cx="1416420" cy="666848"/>
          </a:xfrm>
        </p:grpSpPr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97487" y="5650938"/>
              <a:ext cx="957203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Play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623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043">
            <a:off x="969342" y="2789621"/>
            <a:ext cx="3276669" cy="2986743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4555067" y="1473199"/>
            <a:ext cx="3837886" cy="2607733"/>
          </a:xfrm>
          <a:prstGeom prst="wedgeRoundRectCallout">
            <a:avLst>
              <a:gd name="adj1" fmla="val -63190"/>
              <a:gd name="adj2" fmla="val 3912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Twinkl" pitchFamily="50" charset="0"/>
              </a:rPr>
              <a:t>We might have to be sly.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18" name="Oval 1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0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5901267" y="5534675"/>
            <a:ext cx="2474282" cy="666848"/>
            <a:chOff x="5939625" y="5534675"/>
            <a:chExt cx="2474282" cy="666848"/>
          </a:xfrm>
        </p:grpSpPr>
        <p:sp>
          <p:nvSpPr>
            <p:cNvPr id="21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5939625" y="5650938"/>
              <a:ext cx="2015065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 Sentence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pic>
        <p:nvPicPr>
          <p:cNvPr id="3" name="We might have to be s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714" y="3166533"/>
            <a:ext cx="609600" cy="609600"/>
          </a:xfrm>
          <a:prstGeom prst="rect">
            <a:avLst/>
          </a:prstGeom>
        </p:spPr>
      </p:pic>
      <p:grpSp>
        <p:nvGrpSpPr>
          <p:cNvPr id="12" name="Play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41521" y="5534675"/>
            <a:ext cx="1416420" cy="666848"/>
            <a:chOff x="6997487" y="5534675"/>
            <a:chExt cx="1416420" cy="666848"/>
          </a:xfrm>
        </p:grpSpPr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97487" y="5650938"/>
              <a:ext cx="957203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Play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686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" y="3806403"/>
            <a:ext cx="2415321" cy="189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7"/>
          <a:stretch/>
        </p:blipFill>
        <p:spPr>
          <a:xfrm>
            <a:off x="6771736" y="3892987"/>
            <a:ext cx="1897811" cy="211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04" flipH="1">
            <a:off x="5832143" y="643878"/>
            <a:ext cx="2607689" cy="2517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09">
            <a:off x="859283" y="1078919"/>
            <a:ext cx="3354983" cy="2255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4" y="3398807"/>
            <a:ext cx="1179272" cy="2113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23" y="3031546"/>
            <a:ext cx="1280222" cy="2480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4" y="2972277"/>
            <a:ext cx="1277544" cy="25986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1560" y="5164666"/>
            <a:ext cx="7920880" cy="1072645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As </a:t>
            </a:r>
            <a:r>
              <a:rPr lang="en-US" sz="2000">
                <a:solidFill>
                  <a:schemeClr val="tx1"/>
                </a:solidFill>
                <a:latin typeface="Twinkl" pitchFamily="50" charset="0"/>
              </a:rPr>
              <a:t>the party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finished, they all collapsed on the grass. “I think it’s time for party food,” said Lucy. “Who’s hungry?”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“Me!” replied Kit and Sam.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" y="3806403"/>
            <a:ext cx="2415321" cy="189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7"/>
          <a:stretch/>
        </p:blipFill>
        <p:spPr>
          <a:xfrm>
            <a:off x="6771736" y="3892987"/>
            <a:ext cx="1897811" cy="211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04" flipH="1">
            <a:off x="5832143" y="643878"/>
            <a:ext cx="2607689" cy="2517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09">
            <a:off x="859283" y="1078919"/>
            <a:ext cx="3354983" cy="2255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4" y="3398807"/>
            <a:ext cx="1179272" cy="2113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23" y="3033803"/>
            <a:ext cx="1280222" cy="2476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4" y="2997115"/>
            <a:ext cx="1277544" cy="25489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1560" y="5164666"/>
            <a:ext cx="7920880" cy="1072645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“Thanks for the honey, Betty,” said Kit. “It has been great to meet you all. I thought our </a:t>
            </a:r>
            <a:r>
              <a:rPr lang="en-US" sz="2000" dirty="0" err="1">
                <a:solidFill>
                  <a:schemeClr val="tx1"/>
                </a:solidFill>
                <a:latin typeface="Twinkl" pitchFamily="50" charset="0"/>
              </a:rPr>
              <a:t>minibeast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adventure was scary at first but it has turned out to be really fun.”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9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" y="3806403"/>
            <a:ext cx="2415321" cy="189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7"/>
          <a:stretch/>
        </p:blipFill>
        <p:spPr>
          <a:xfrm>
            <a:off x="6771736" y="3892987"/>
            <a:ext cx="1897811" cy="211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04" flipH="1">
            <a:off x="5832143" y="643878"/>
            <a:ext cx="2607689" cy="2517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09">
            <a:off x="859283" y="1078919"/>
            <a:ext cx="3354983" cy="2255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4" y="3398807"/>
            <a:ext cx="1179272" cy="2113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9" y="1930638"/>
            <a:ext cx="1983635" cy="3437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4" y="2972277"/>
            <a:ext cx="1277544" cy="25986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1560" y="5164666"/>
            <a:ext cx="7920880" cy="1072645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Sam got out the magic map. “It’s time for us to go,” she said, “but we’ll be back to visit again – especially now we know that you live just at the end of our garden! 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9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6" y="2635081"/>
            <a:ext cx="1127459" cy="3257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57389"/>
            <a:ext cx="1150814" cy="3541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943183" y="1341691"/>
            <a:ext cx="53285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n w="57150">
                  <a:noFill/>
                </a:ln>
                <a:latin typeface="Twinkl SemiBold" pitchFamily="2" charset="0"/>
              </a:rPr>
              <a:t>y</a:t>
            </a:r>
          </a:p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4800" dirty="0" err="1">
                <a:ln w="57150">
                  <a:noFill/>
                </a:ln>
                <a:latin typeface="Twinkl SemiBold" pitchFamily="2" charset="0"/>
              </a:rPr>
              <a:t>igh</a:t>
            </a:r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16957"/>
            <a:ext cx="8475133" cy="993775"/>
          </a:xfrm>
        </p:spPr>
        <p:txBody>
          <a:bodyPr/>
          <a:lstStyle/>
          <a:p>
            <a:pPr algn="ctr"/>
            <a:r>
              <a:rPr lang="en-GB" altLang="en-US" dirty="0"/>
              <a:t>Today, we have learnt to write sentences with words containing…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53054"/>
            <a:ext cx="1197315" cy="2145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56947" y="4517834"/>
            <a:ext cx="4301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50" charset="0"/>
              </a:rPr>
              <a:t>We have also learnt that every sentence must begin with a capital letter and end with a full stop.</a:t>
            </a:r>
            <a:endParaRPr lang="en-GB" sz="24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8" name="Oval 7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0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979712" y="836613"/>
            <a:ext cx="6262587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reading some of this week’s focus words.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3995936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3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4765874" y="5357813"/>
            <a:ext cx="735012" cy="735012"/>
            <a:chOff x="6300192" y="2204864"/>
            <a:chExt cx="900100" cy="900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0" name="b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637" y="3213033"/>
            <a:ext cx="9509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by</a:t>
            </a:r>
          </a:p>
        </p:txBody>
      </p:sp>
      <p:sp>
        <p:nvSpPr>
          <p:cNvPr id="21" name="tr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306" y="3259145"/>
            <a:ext cx="11400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try</a:t>
            </a:r>
          </a:p>
        </p:txBody>
      </p:sp>
      <p:sp>
        <p:nvSpPr>
          <p:cNvPr id="22" name="dr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658" y="3200953"/>
            <a:ext cx="1266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dry</a:t>
            </a:r>
          </a:p>
        </p:txBody>
      </p:sp>
      <p:sp>
        <p:nvSpPr>
          <p:cNvPr id="23" name="sk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905" y="3230049"/>
            <a:ext cx="1247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sky</a:t>
            </a:r>
          </a:p>
        </p:txBody>
      </p:sp>
      <p:sp>
        <p:nvSpPr>
          <p:cNvPr id="16" name="fl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517" y="3247065"/>
            <a:ext cx="10294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fly</a:t>
            </a:r>
          </a:p>
        </p:txBody>
      </p:sp>
      <p:sp>
        <p:nvSpPr>
          <p:cNvPr id="17" name="sl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655" y="3247065"/>
            <a:ext cx="10935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sly</a:t>
            </a:r>
          </a:p>
        </p:txBody>
      </p:sp>
      <p:sp>
        <p:nvSpPr>
          <p:cNvPr id="18" name="sp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497" y="3247065"/>
            <a:ext cx="12618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spy</a:t>
            </a:r>
          </a:p>
        </p:txBody>
      </p:sp>
      <p:sp>
        <p:nvSpPr>
          <p:cNvPr id="19" name="reply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133" y="3213033"/>
            <a:ext cx="18004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reply</a:t>
            </a:r>
          </a:p>
        </p:txBody>
      </p:sp>
      <p:sp>
        <p:nvSpPr>
          <p:cNvPr id="24" name="door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13" y="3225113"/>
            <a:ext cx="16161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door</a:t>
            </a:r>
          </a:p>
        </p:txBody>
      </p:sp>
      <p:sp>
        <p:nvSpPr>
          <p:cNvPr id="25" name="floor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05" y="3200953"/>
            <a:ext cx="16802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4" grpId="0"/>
      <p:bldP spid="24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8" name="Oval 7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2627784" y="1772816"/>
            <a:ext cx="354616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by</a:t>
            </a:r>
          </a:p>
        </p:txBody>
      </p:sp>
      <p:sp>
        <p:nvSpPr>
          <p:cNvPr id="2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115616" y="836613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on a whiteboard or paper.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2355568" y="1772815"/>
            <a:ext cx="431239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try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907704" y="1728115"/>
            <a:ext cx="488306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dry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861099" y="1720226"/>
            <a:ext cx="477246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sky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2483514" y="1772814"/>
            <a:ext cx="383470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fly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2450946" y="1750464"/>
            <a:ext cx="412164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sly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107645" y="2080590"/>
            <a:ext cx="600677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reply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543406" y="2126129"/>
            <a:ext cx="533671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door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387011" y="2138063"/>
            <a:ext cx="552747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14092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809000" y="836712"/>
            <a:ext cx="7516474" cy="234922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we are learning to write a sentence containing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saying /</a:t>
            </a:r>
            <a:r>
              <a:rPr lang="en-GB" sz="2400" dirty="0" err="1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/ words. 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We are also learning that every sentence must begin with a capital letter and end with a full stop.</a:t>
            </a:r>
            <a:endParaRPr lang="en-GB" sz="96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33637" y="3320869"/>
            <a:ext cx="4267200" cy="3060460"/>
            <a:chOff x="2433637" y="1003730"/>
            <a:chExt cx="4267200" cy="30604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332" y="1003730"/>
              <a:ext cx="2123734" cy="21257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46"/>
            <a:stretch/>
          </p:blipFill>
          <p:spPr>
            <a:xfrm>
              <a:off x="2433637" y="1893420"/>
              <a:ext cx="4267200" cy="2170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5"/>
            <a:ext cx="8240479" cy="5976664"/>
          </a:xfrm>
          <a:prstGeom prst="roundRect">
            <a:avLst>
              <a:gd name="adj" fmla="val 2642"/>
            </a:avLst>
          </a:prstGeom>
          <a:solidFill>
            <a:srgbClr val="9DDDF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435" y="1160750"/>
            <a:ext cx="4267200" cy="3528392"/>
            <a:chOff x="2433637" y="1003730"/>
            <a:chExt cx="4267200" cy="35283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332" y="1003730"/>
              <a:ext cx="2123734" cy="21257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052"/>
            <a:stretch/>
          </p:blipFill>
          <p:spPr>
            <a:xfrm>
              <a:off x="2433637" y="1893420"/>
              <a:ext cx="4267200" cy="2638702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611560" y="5164666"/>
            <a:ext cx="7920880" cy="1072645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Kit, Sam and Ben were flying through the air on the back of a ladybird. “Woo </a:t>
            </a:r>
            <a:r>
              <a:rPr lang="en-US" sz="2000" dirty="0" err="1">
                <a:solidFill>
                  <a:schemeClr val="tx1"/>
                </a:solidFill>
                <a:latin typeface="Twinkl" pitchFamily="50" charset="0"/>
              </a:rPr>
              <a:t>hoo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!” shrieked Sam. “This is fun!”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“I can see the whole garden!” shouted Kit.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0.07662 0.0474 0.13912 0.10504 0.13912 C 0.17309 0.13912 0.19774 0.06967 0.20799 0.02778 L 0.21875 -0.02801 C 0.22934 -0.06991 0.25538 -0.13912 0.33229 -0.13912 C 0.3816 -0.13912 0.4375 -0.07685 0.4375 1.11111E-6 C 0.4375 0.07662 0.3816 0.13912 0.33229 0.13912 C 0.25538 0.13912 0.22934 0.06967 0.21875 0.02778 L 0.20799 -0.02801 C 0.19774 -0.06991 0.17309 -0.13912 0.10504 -0.13912 C 0.0474 -0.13912 -1.66667E-6 -0.07685 -1.66667E-6 1.11111E-6 Z " pathEditMode="relative" rAng="0" ptsTypes="AAAAAAAAAAA">
                                      <p:cBhvr>
                                        <p:cTn id="6" dur="6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870779" y="-431303"/>
            <a:ext cx="4267200" cy="3528392"/>
            <a:chOff x="2433637" y="1003730"/>
            <a:chExt cx="4267200" cy="35283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332" y="1003730"/>
              <a:ext cx="2123734" cy="21257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052"/>
            <a:stretch/>
          </p:blipFill>
          <p:spPr>
            <a:xfrm>
              <a:off x="2433637" y="1893420"/>
              <a:ext cx="4267200" cy="263870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" y="3806403"/>
            <a:ext cx="2415321" cy="189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7"/>
          <a:stretch/>
        </p:blipFill>
        <p:spPr>
          <a:xfrm>
            <a:off x="6771736" y="3892987"/>
            <a:ext cx="1897811" cy="211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04" flipH="1">
            <a:off x="5785131" y="753244"/>
            <a:ext cx="2607689" cy="2517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09">
            <a:off x="1753059" y="1000215"/>
            <a:ext cx="3685750" cy="247804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77953" y="2932980"/>
            <a:ext cx="3427061" cy="3244900"/>
            <a:chOff x="2877953" y="2932980"/>
            <a:chExt cx="3427061" cy="3244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529" y="2932980"/>
              <a:ext cx="1087485" cy="31420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455" y="2932980"/>
              <a:ext cx="1021009" cy="31420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953" y="4064408"/>
              <a:ext cx="1179272" cy="2113472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611560" y="5164666"/>
            <a:ext cx="7920880" cy="1072645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The ladybird landed in another part of the garden. There were many insects gathered there. “Welcome,” said the ladybird. “Come and meet all of my friends.”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5191 0.4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" y="3806403"/>
            <a:ext cx="2415321" cy="189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7"/>
          <a:stretch/>
        </p:blipFill>
        <p:spPr>
          <a:xfrm>
            <a:off x="6771736" y="3892987"/>
            <a:ext cx="1897811" cy="211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04" flipH="1">
            <a:off x="5785131" y="753244"/>
            <a:ext cx="2607689" cy="2517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09">
            <a:off x="1753059" y="1000215"/>
            <a:ext cx="3685750" cy="247804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77953" y="2932980"/>
            <a:ext cx="3427061" cy="3244900"/>
            <a:chOff x="2877953" y="2932980"/>
            <a:chExt cx="3427061" cy="3244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529" y="2932980"/>
              <a:ext cx="1087485" cy="31420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455" y="2932980"/>
              <a:ext cx="1021009" cy="31420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953" y="4064408"/>
              <a:ext cx="1179272" cy="2113472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611560" y="5164666"/>
            <a:ext cx="7920880" cy="1072645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“Hello,” said Kit and Sam nervously.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“Don’t be afraid,” said the ladybird. “I’m Lucy and this is Billy, Betty and Belinda. We’re having a party!” 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19" name="Question Button">
            <a:extLst>
              <a:ext uri="{FF2B5EF4-FFF2-40B4-BE49-F238E27FC236}">
                <a16:creationId xmlns:a16="http://schemas.microsoft.com/office/drawing/2014/main" id="{E2A64CC5-FA84-41AD-93DC-02C343F59795}"/>
              </a:ext>
            </a:extLst>
          </p:cNvPr>
          <p:cNvGrpSpPr/>
          <p:nvPr/>
        </p:nvGrpSpPr>
        <p:grpSpPr>
          <a:xfrm>
            <a:off x="712943" y="389779"/>
            <a:ext cx="992572" cy="999757"/>
            <a:chOff x="6804248" y="5183475"/>
            <a:chExt cx="992572" cy="99975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FD5C1D-0F72-4E8F-8C45-3E42288A9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8F4E97-BB24-4EF2-8F9B-98609454C75F}"/>
                </a:ext>
              </a:extLst>
            </p:cNvPr>
            <p:cNvSpPr txBox="1"/>
            <p:nvPr/>
          </p:nvSpPr>
          <p:spPr>
            <a:xfrm rot="21025919">
              <a:off x="7277276" y="518347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5822F7-B1BF-493A-AC20-21B1E3402DAA}"/>
                </a:ext>
              </a:extLst>
            </p:cNvPr>
            <p:cNvSpPr txBox="1"/>
            <p:nvPr/>
          </p:nvSpPr>
          <p:spPr>
            <a:xfrm rot="815995">
              <a:off x="7436780" y="5327491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23" name="Kit's teaching bubble">
            <a:extLst>
              <a:ext uri="{FF2B5EF4-FFF2-40B4-BE49-F238E27FC236}">
                <a16:creationId xmlns:a16="http://schemas.microsoft.com/office/drawing/2014/main" id="{16101DE7-DFF1-4A4B-A964-B40B6A34D29E}"/>
              </a:ext>
            </a:extLst>
          </p:cNvPr>
          <p:cNvSpPr/>
          <p:nvPr/>
        </p:nvSpPr>
        <p:spPr>
          <a:xfrm>
            <a:off x="917985" y="1515376"/>
            <a:ext cx="3965012" cy="792088"/>
          </a:xfrm>
          <a:prstGeom prst="wedgeRoundRectCallout">
            <a:avLst>
              <a:gd name="adj1" fmla="val -42878"/>
              <a:gd name="adj2" fmla="val -8189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kind of minibeast is Lucy?</a:t>
            </a:r>
          </a:p>
        </p:txBody>
      </p:sp>
      <p:sp>
        <p:nvSpPr>
          <p:cNvPr id="24" name="Close bubble">
            <a:extLst>
              <a:ext uri="{FF2B5EF4-FFF2-40B4-BE49-F238E27FC236}">
                <a16:creationId xmlns:a16="http://schemas.microsoft.com/office/drawing/2014/main" id="{49E053F3-7445-4DA3-9C20-3ED32B633F3B}"/>
              </a:ext>
            </a:extLst>
          </p:cNvPr>
          <p:cNvSpPr/>
          <p:nvPr/>
        </p:nvSpPr>
        <p:spPr>
          <a:xfrm>
            <a:off x="4700804" y="1389536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323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068"/>
            <a:ext cx="8220074" cy="5969479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409">
            <a:off x="5589587" y="4227037"/>
            <a:ext cx="2887817" cy="19415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" y="4404056"/>
            <a:ext cx="1848971" cy="1581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04" y="2538246"/>
            <a:ext cx="1630016" cy="2160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5876" y="4218717"/>
            <a:ext cx="1682082" cy="1587976"/>
          </a:xfrm>
          <a:prstGeom prst="rect">
            <a:avLst/>
          </a:prstGeom>
        </p:spPr>
      </p:pic>
      <p:grpSp>
        <p:nvGrpSpPr>
          <p:cNvPr id="20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23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4104456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Remind children that every sentence must begin with a capital letter and end with a full stop.</a:t>
            </a:r>
          </a:p>
        </p:txBody>
      </p:sp>
      <p:sp>
        <p:nvSpPr>
          <p:cNvPr id="24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266327" y="3981896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DC809DC9-CEEF-476B-8487-47E290E8C4AB}"/>
              </a:ext>
            </a:extLst>
          </p:cNvPr>
          <p:cNvSpPr/>
          <p:nvPr/>
        </p:nvSpPr>
        <p:spPr>
          <a:xfrm>
            <a:off x="809000" y="1836763"/>
            <a:ext cx="7516474" cy="784431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960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6F951B-7333-43F1-A8A6-67AB9834E7D9}"/>
              </a:ext>
            </a:extLst>
          </p:cNvPr>
          <p:cNvSpPr/>
          <p:nvPr/>
        </p:nvSpPr>
        <p:spPr>
          <a:xfrm>
            <a:off x="982442" y="201467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the butt</a:t>
            </a:r>
            <a:r>
              <a:rPr lang="en-GB" sz="2400" u="sng" dirty="0">
                <a:latin typeface="Twinkl" pitchFamily="50" charset="0"/>
              </a:rPr>
              <a:t>er</a:t>
            </a:r>
            <a:r>
              <a:rPr lang="en-GB" sz="2400" dirty="0">
                <a:latin typeface="Twinkl" pitchFamily="50" charset="0"/>
              </a:rPr>
              <a:t>fl</a:t>
            </a:r>
            <a:r>
              <a:rPr lang="en-GB" sz="2400" b="1" dirty="0">
                <a:latin typeface="Twinkl" pitchFamily="50" charset="0"/>
              </a:rPr>
              <a:t>y</a:t>
            </a:r>
            <a:r>
              <a:rPr lang="en-GB" sz="2400" dirty="0">
                <a:latin typeface="Twinkl" pitchFamily="50" charset="0"/>
              </a:rPr>
              <a:t> is on the floor</a:t>
            </a:r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3AF24B-EC12-4E31-BA89-7E8EBA509A6C}"/>
              </a:ext>
            </a:extLst>
          </p:cNvPr>
          <p:cNvSpPr/>
          <p:nvPr/>
        </p:nvSpPr>
        <p:spPr>
          <a:xfrm>
            <a:off x="741521" y="808480"/>
            <a:ext cx="7651432" cy="899458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 sentence is a set of words which makes up a complete thought. It could be a statement, question, exclamation, or command.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4F8B26-7049-412A-B154-B2DAD6326D35}"/>
              </a:ext>
            </a:extLst>
          </p:cNvPr>
          <p:cNvSpPr/>
          <p:nvPr/>
        </p:nvSpPr>
        <p:spPr>
          <a:xfrm>
            <a:off x="941005" y="200335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T</a:t>
            </a:r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09F67B-4892-4065-A0A6-91A8DE427A07}"/>
              </a:ext>
            </a:extLst>
          </p:cNvPr>
          <p:cNvSpPr/>
          <p:nvPr/>
        </p:nvSpPr>
        <p:spPr>
          <a:xfrm>
            <a:off x="4762591" y="2041134"/>
            <a:ext cx="264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.</a:t>
            </a:r>
            <a:endParaRPr lang="en-GB" sz="2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CD73C0-4DA5-48F7-BD88-C3ECE8BB98D8}"/>
              </a:ext>
            </a:extLst>
          </p:cNvPr>
          <p:cNvGrpSpPr/>
          <p:nvPr/>
        </p:nvGrpSpPr>
        <p:grpSpPr>
          <a:xfrm>
            <a:off x="1116694" y="2024771"/>
            <a:ext cx="3793849" cy="475984"/>
            <a:chOff x="1042805" y="3302880"/>
            <a:chExt cx="3793849" cy="47598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4E47C86-3C99-477B-ACF7-2BA0E0C69643}"/>
                </a:ext>
              </a:extLst>
            </p:cNvPr>
            <p:cNvSpPr/>
            <p:nvPr/>
          </p:nvSpPr>
          <p:spPr>
            <a:xfrm>
              <a:off x="1042805" y="3302880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winkl" pitchFamily="50" charset="0"/>
                </a:rPr>
                <a:t>he</a:t>
              </a:r>
              <a:endParaRPr lang="en-GB" sz="2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B7E8CD-F5B2-49E1-B681-893FDFA4378B}"/>
                </a:ext>
              </a:extLst>
            </p:cNvPr>
            <p:cNvSpPr/>
            <p:nvPr/>
          </p:nvSpPr>
          <p:spPr>
            <a:xfrm>
              <a:off x="1475656" y="3312306"/>
              <a:ext cx="1367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winkl" pitchFamily="50" charset="0"/>
                </a:rPr>
                <a:t>butt</a:t>
              </a:r>
              <a:r>
                <a:rPr lang="en-GB" sz="2400" u="sng" dirty="0">
                  <a:latin typeface="Twinkl" pitchFamily="50" charset="0"/>
                </a:rPr>
                <a:t>er</a:t>
              </a:r>
              <a:r>
                <a:rPr lang="en-GB" sz="2400" dirty="0">
                  <a:latin typeface="Twinkl" pitchFamily="50" charset="0"/>
                </a:rPr>
                <a:t>fl</a:t>
              </a:r>
              <a:r>
                <a:rPr lang="en-GB" sz="2400" b="1" dirty="0">
                  <a:latin typeface="Twinkl" pitchFamily="50" charset="0"/>
                </a:rPr>
                <a:t>y</a:t>
              </a:r>
              <a:endParaRPr lang="en-GB" sz="2400" b="1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43CB08-3F71-4ECA-867C-9D37B04F1272}"/>
                </a:ext>
              </a:extLst>
            </p:cNvPr>
            <p:cNvSpPr/>
            <p:nvPr/>
          </p:nvSpPr>
          <p:spPr>
            <a:xfrm>
              <a:off x="2757403" y="3317199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winkl" pitchFamily="50" charset="0"/>
                </a:rPr>
                <a:t>is</a:t>
              </a:r>
              <a:endParaRPr lang="en-GB" sz="2400" b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253131-1F94-4405-8B7D-3B80B7ABF8ED}"/>
                </a:ext>
              </a:extLst>
            </p:cNvPr>
            <p:cNvSpPr/>
            <p:nvPr/>
          </p:nvSpPr>
          <p:spPr>
            <a:xfrm>
              <a:off x="4025213" y="3308732"/>
              <a:ext cx="8114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winkl" pitchFamily="50" charset="0"/>
                </a:rPr>
                <a:t>floor</a:t>
              </a:r>
              <a:endParaRPr lang="en-GB" sz="2400" b="1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900F45-2CE5-44CB-A5D6-528379855A33}"/>
                </a:ext>
              </a:extLst>
            </p:cNvPr>
            <p:cNvSpPr/>
            <p:nvPr/>
          </p:nvSpPr>
          <p:spPr>
            <a:xfrm>
              <a:off x="3050817" y="3317199"/>
              <a:ext cx="518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winkl" pitchFamily="50" charset="0"/>
                </a:rPr>
                <a:t>on</a:t>
              </a:r>
              <a:endParaRPr lang="en-GB" sz="2400" b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E7A544-BBC0-4DD0-B4DB-252FD4AF5597}"/>
                </a:ext>
              </a:extLst>
            </p:cNvPr>
            <p:cNvSpPr/>
            <p:nvPr/>
          </p:nvSpPr>
          <p:spPr>
            <a:xfrm>
              <a:off x="3488303" y="3317199"/>
              <a:ext cx="609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winkl" pitchFamily="50" charset="0"/>
                </a:rPr>
                <a:t>the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549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7" grpId="0" animBg="1"/>
      <p:bldP spid="28" grpId="0"/>
      <p:bldP spid="28" grpId="1"/>
      <p:bldP spid="12" grpId="0" animBg="1"/>
      <p:bldP spid="4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659</Words>
  <Application>Microsoft Office PowerPoint</Application>
  <PresentationFormat>On-screen Show (4:3)</PresentationFormat>
  <Paragraphs>95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Twinkl SemiBold</vt:lpstr>
      <vt:lpstr>Twinkl</vt:lpstr>
      <vt:lpstr>Arial</vt:lpstr>
      <vt:lpstr>Tuffy-TTF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 to write sentences with words containing…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Sana Mehmood</cp:lastModifiedBy>
  <cp:revision>17</cp:revision>
  <dcterms:created xsi:type="dcterms:W3CDTF">2018-08-22T13:36:01Z</dcterms:created>
  <dcterms:modified xsi:type="dcterms:W3CDTF">2020-10-08T11:34:17Z</dcterms:modified>
</cp:coreProperties>
</file>