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 id="2147483676"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Quicksand Light" panose="020B0604020202020204" charset="0"/>
      <p:regular r:id="rId18"/>
      <p:bold r:id="rId19"/>
    </p:embeddedFont>
    <p:embeddedFont>
      <p:font typeface="Quicksand"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36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ncce.io/tcc"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ncce.io/ogl"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vectors/computer-desktop-workstation-office-15867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vectors/laptop-notebook-mobile-computer-154091/"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vectors/computer-mouse-computer-device-152249/" TargetMode="External"/><Relationship Id="rId7" Type="http://schemas.openxmlformats.org/officeDocument/2006/relationships/hyperlink" Target="https://paintz.app"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ixabay.com/vectors/computer-desktop-workstation-office-158675/" TargetMode="External"/><Relationship Id="rId5" Type="http://schemas.openxmlformats.org/officeDocument/2006/relationships/hyperlink" Target="https://pixabay.com/vectors/mousepad-finger-mouse-pad-point-160223/" TargetMode="External"/><Relationship Id="rId4" Type="http://schemas.openxmlformats.org/officeDocument/2006/relationships/hyperlink" Target="https://pixabay.com/vectors/computer-mouse-hardware-wheel-click-23266/"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vectors/thumb-up-hand-like-confirm-go-top-30717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vectors/cloud-thinking-thought-bubble-30497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vectors/safety-helmet-helmet-safe-work-150913/"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pixabay.com/vectors/circle-colorful-cooperation-1300241/" TargetMode="External"/><Relationship Id="rId5" Type="http://schemas.openxmlformats.org/officeDocument/2006/relationships/hyperlink" Target="https://pixabay.com/vectors/owl-bird-book-wise-nature-47526/" TargetMode="External"/><Relationship Id="rId4" Type="http://schemas.openxmlformats.org/officeDocument/2006/relationships/hyperlink" Target="https://pixabay.com/vectors/smiley-happy-face-smile-lucky-55912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vectors/computer-desktop-workstation-office-158675/"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pixabay.com/vectors/laptop-notebook-mobile-computer-154091/" TargetMode="External"/><Relationship Id="rId4" Type="http://schemas.openxmlformats.org/officeDocument/2006/relationships/hyperlink" Target="https://pixabay.com/vectors/ipad-tablet-tablet-computer-14769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vectors/computer-desktop-workstation-office-15867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vectors/computer-desktop-workstation-office-15867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pixabay.com/vectors/iphone-cellphone-smartphone-mobile-37856/" TargetMode="External"/><Relationship Id="rId3" Type="http://schemas.openxmlformats.org/officeDocument/2006/relationships/hyperlink" Target="https://pixabay.com/vectors/cut-scissors-tool-1295044/" TargetMode="External"/><Relationship Id="rId7" Type="http://schemas.openxmlformats.org/officeDocument/2006/relationships/hyperlink" Target="https://pixabay.com/vectors/computer-desktop-pc-workstation-1295529/"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pixabay.com/vectors/laptop-notebook-mobile-computer-154091/" TargetMode="External"/><Relationship Id="rId5" Type="http://schemas.openxmlformats.org/officeDocument/2006/relationships/hyperlink" Target="https://pixabay.com/vectors/pencil-sharpener-sharpener-office-159427/" TargetMode="External"/><Relationship Id="rId4" Type="http://schemas.openxmlformats.org/officeDocument/2006/relationships/hyperlink" Target="https://pixabay.com/vectors/school-pencil-pen-write-sketch-15356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e67eebfb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e67eebfb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Last updated: 03-06-21</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Resources are updated regularly — the latest version is available at:</a:t>
            </a:r>
            <a:r>
              <a:rPr lang="en-GB" sz="1000">
                <a:solidFill>
                  <a:srgbClr val="666666"/>
                </a:solidFill>
                <a:latin typeface="Quicksand"/>
                <a:ea typeface="Quicksand"/>
                <a:cs typeface="Quicksand"/>
                <a:sym typeface="Quicksand"/>
              </a:rPr>
              <a:t> </a:t>
            </a:r>
            <a:r>
              <a:rPr lang="en-GB" sz="1000" u="sng">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ncce.io/tcc</a:t>
            </a:r>
            <a:r>
              <a:rPr lang="en-GB" sz="1000">
                <a:solidFill>
                  <a:srgbClr val="666666"/>
                </a:solidFill>
                <a:latin typeface="Quicksand"/>
                <a:ea typeface="Quicksand"/>
                <a:cs typeface="Quicksand"/>
                <a:sym typeface="Quicksand"/>
              </a:rPr>
              <a:t>.</a:t>
            </a:r>
            <a:endParaRPr sz="10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This resource is licensed under the Open Government Licence, version 3. For more information on this licence, see </a:t>
            </a:r>
            <a:r>
              <a:rPr lang="en-GB" sz="1000" u="sng">
                <a:solidFill>
                  <a:srgbClr val="1155CC"/>
                </a:solidFill>
                <a:latin typeface="Quicksand"/>
                <a:ea typeface="Quicksand"/>
                <a:cs typeface="Quicksand"/>
                <a:sym typeface="Quicksan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ncce.io/ogl</a:t>
            </a:r>
            <a:r>
              <a:rPr lang="en-GB" sz="1000">
                <a:solidFill>
                  <a:srgbClr val="666666"/>
                </a:solidFill>
                <a:latin typeface="Quicksand"/>
                <a:ea typeface="Quicksand"/>
                <a:cs typeface="Quicksand"/>
                <a:sym typeface="Quicksand"/>
              </a:rPr>
              <a:t>.</a:t>
            </a:r>
            <a:endParaRPr sz="10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c4c9687d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c4c9687d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Explain that they have looked at different types of computer technology and the different parts of computers.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Desktop: </a:t>
            </a:r>
            <a:r>
              <a:rPr lang="en-GB" sz="1000" u="sng">
                <a:solidFill>
                  <a:schemeClr val="hlink"/>
                </a:solidFill>
                <a:latin typeface="Quicksand"/>
                <a:ea typeface="Quicksand"/>
                <a:cs typeface="Quicksand"/>
                <a:sym typeface="Quicksand"/>
                <a:hlinkClick r:id="rId3"/>
              </a:rPr>
              <a:t>https://pixabay.com/vectors/computer-desktop-workstation-office-158675/</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Laptop: </a:t>
            </a:r>
            <a:r>
              <a:rPr lang="en-GB" sz="1000" u="sng">
                <a:solidFill>
                  <a:schemeClr val="hlink"/>
                </a:solidFill>
                <a:latin typeface="Quicksand"/>
                <a:ea typeface="Quicksand"/>
                <a:cs typeface="Quicksand"/>
                <a:sym typeface="Quicksand"/>
                <a:hlinkClick r:id="rId4"/>
              </a:rPr>
              <a:t>https://pixabay.com/vectors/laptop-notebook-mobile-computer-154091/</a:t>
            </a:r>
            <a:endParaRPr sz="1000">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f36d94833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f36d9483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Remind the learners they have used a mouse and keyboard to draw pictures and write words. </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Wired mouse: </a:t>
            </a:r>
            <a:r>
              <a:rPr lang="en-GB" sz="1000" u="sng">
                <a:solidFill>
                  <a:schemeClr val="hlink"/>
                </a:solidFill>
                <a:latin typeface="Quicksand"/>
                <a:ea typeface="Quicksand"/>
                <a:cs typeface="Quicksand"/>
                <a:sym typeface="Quicksand"/>
                <a:hlinkClick r:id="rId3"/>
              </a:rPr>
              <a:t>https://pixabay.com/vectors/computer-mouse-computer-device-152249/</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Wireless mouse: </a:t>
            </a:r>
            <a:r>
              <a:rPr lang="en-GB" sz="1000" u="sng">
                <a:solidFill>
                  <a:schemeClr val="hlink"/>
                </a:solidFill>
                <a:latin typeface="Quicksand"/>
                <a:ea typeface="Quicksand"/>
                <a:cs typeface="Quicksand"/>
                <a:sym typeface="Quicksand"/>
                <a:hlinkClick r:id="rId4"/>
              </a:rPr>
              <a:t>https://pixabay.com/vectors/computer-mouse-hardware-wheel-click-23266/</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Two button trackpad: </a:t>
            </a:r>
            <a:r>
              <a:rPr lang="en-GB" sz="1000" u="sng">
                <a:solidFill>
                  <a:schemeClr val="hlink"/>
                </a:solidFill>
                <a:latin typeface="Quicksand"/>
                <a:ea typeface="Quicksand"/>
                <a:cs typeface="Quicksand"/>
                <a:sym typeface="Quicksand"/>
                <a:hlinkClick r:id="rId5"/>
              </a:rPr>
              <a:t>https://pixabay.com/vectors/mousepad-finger-mouse-pad-point-160223/</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Wired keyboard: </a:t>
            </a:r>
            <a:r>
              <a:rPr lang="en-GB" sz="1000" u="sng">
                <a:solidFill>
                  <a:schemeClr val="hlink"/>
                </a:solidFill>
                <a:latin typeface="Quicksand"/>
                <a:ea typeface="Quicksand"/>
                <a:cs typeface="Quicksand"/>
                <a:sym typeface="Quicksand"/>
                <a:hlinkClick r:id="rId6"/>
              </a:rPr>
              <a:t>https://pixabay.com/vectors/computer-desktop-workstation-office-158675/</a:t>
            </a:r>
            <a:r>
              <a:rPr lang="en-GB" sz="1000">
                <a:solidFill>
                  <a:schemeClr val="dk1"/>
                </a:solidFill>
                <a:latin typeface="Quicksand"/>
                <a:ea typeface="Quicksand"/>
                <a:cs typeface="Quicksand"/>
                <a:sym typeface="Quicksand"/>
              </a:rPr>
              <a:t> </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7"/>
              </a:rPr>
              <a:t>https://paintz.app</a:t>
            </a:r>
            <a:r>
              <a:rPr lang="en-GB" sz="1000">
                <a:solidFill>
                  <a:schemeClr val="dk1"/>
                </a:solidFill>
                <a:latin typeface="Quicksand"/>
                <a:ea typeface="Quicksand"/>
                <a:cs typeface="Quicksand"/>
                <a:sym typeface="Quicksand"/>
              </a:rPr>
              <a:t> </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0cce857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0cce857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https://pixabay.com/vectors/thumb-up-hand-like-confirm-go-top-307176/</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0cce8579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0cce8579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f36d9483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f36d9483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f36d94833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f36d9483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latin typeface="Quicksand"/>
                <a:ea typeface="Quicksand"/>
                <a:cs typeface="Quicksand"/>
                <a:sym typeface="Quicksand"/>
              </a:rPr>
              <a:t>Ask the learners to think, pair, share, ‘What rules are already in place at your school?’. Depending on your school’s policy, you may wish to prompt or encourage relevant responses. </a:t>
            </a:r>
            <a:endParaRPr sz="1000">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000">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a:latin typeface="Quicksand"/>
                <a:ea typeface="Quicksand"/>
                <a:cs typeface="Quicksand"/>
                <a:sym typeface="Quicksand"/>
              </a:rPr>
              <a:t>Note down the rules that the learners provide on a large piece of paper or flipchart. These will be used in Activity 1. </a:t>
            </a:r>
            <a:endParaRPr sz="1000">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000">
              <a:latin typeface="Quicksand"/>
              <a:ea typeface="Quicksand"/>
              <a:cs typeface="Quicksand"/>
              <a:sym typeface="Quicksand"/>
            </a:endParaRPr>
          </a:p>
          <a:p>
            <a:pPr marL="0" lvl="0" indent="0" algn="l" rtl="0">
              <a:spcBef>
                <a:spcPts val="0"/>
              </a:spcBef>
              <a:spcAft>
                <a:spcPts val="0"/>
              </a:spcAft>
              <a:buNone/>
            </a:pPr>
            <a:r>
              <a:rPr lang="en-GB" sz="1000" b="1">
                <a:latin typeface="Quicksand"/>
                <a:ea typeface="Quicksand"/>
                <a:cs typeface="Quicksand"/>
                <a:sym typeface="Quicksand"/>
              </a:rPr>
              <a:t>Note:</a:t>
            </a:r>
            <a:r>
              <a:rPr lang="en-GB" sz="1000">
                <a:latin typeface="Quicksand"/>
                <a:ea typeface="Quicksand"/>
                <a:cs typeface="Quicksand"/>
                <a:sym typeface="Quicksand"/>
              </a:rPr>
              <a:t> These rules should be general school rules before moving to computing related rules.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Speech bubble: </a:t>
            </a:r>
            <a:r>
              <a:rPr lang="en-GB" sz="1000" u="sng">
                <a:solidFill>
                  <a:schemeClr val="hlink"/>
                </a:solidFill>
                <a:latin typeface="Quicksand"/>
                <a:ea typeface="Quicksand"/>
                <a:cs typeface="Quicksand"/>
                <a:sym typeface="Quicksand"/>
                <a:hlinkClick r:id="rId3"/>
              </a:rPr>
              <a:t>https://pixabay.com/vectors/cloud-thinking-thought-bubble-304979/</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f36d9483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f36d9483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A</a:t>
            </a:r>
            <a:r>
              <a:rPr lang="en-GB" sz="1000">
                <a:solidFill>
                  <a:schemeClr val="dk1"/>
                </a:solidFill>
                <a:latin typeface="Quicksand"/>
                <a:ea typeface="Quicksand"/>
                <a:cs typeface="Quicksand"/>
                <a:sym typeface="Quicksand"/>
              </a:rPr>
              <a:t>sk them to think, pair, share, ‘Why do you have rules?’. Capture the learners’ ideas on a flipchart or large piece of paper. Click to animate and relate the learners ideas to four key areas:</a:t>
            </a:r>
            <a:endParaRPr sz="1000">
              <a:solidFill>
                <a:schemeClr val="dk1"/>
              </a:solidFill>
              <a:latin typeface="Quicksand"/>
              <a:ea typeface="Quicksand"/>
              <a:cs typeface="Quicksand"/>
              <a:sym typeface="Quicksand"/>
            </a:endParaRPr>
          </a:p>
          <a:p>
            <a:pPr marL="457200" lvl="0" indent="-292100" algn="l" rtl="0">
              <a:lnSpc>
                <a:spcPct val="115000"/>
              </a:lnSpc>
              <a:spcBef>
                <a:spcPts val="0"/>
              </a:spcBef>
              <a:spcAft>
                <a:spcPts val="0"/>
              </a:spcAft>
              <a:buClr>
                <a:schemeClr val="dk1"/>
              </a:buClr>
              <a:buSzPts val="1000"/>
              <a:buFont typeface="Quicksand"/>
              <a:buChar char="●"/>
            </a:pPr>
            <a:r>
              <a:rPr lang="en-GB" sz="1000">
                <a:solidFill>
                  <a:schemeClr val="dk1"/>
                </a:solidFill>
                <a:latin typeface="Quicksand"/>
                <a:ea typeface="Quicksand"/>
                <a:cs typeface="Quicksand"/>
                <a:sym typeface="Quicksand"/>
              </a:rPr>
              <a:t>To stay safe</a:t>
            </a:r>
            <a:endParaRPr sz="1000">
              <a:solidFill>
                <a:schemeClr val="dk1"/>
              </a:solidFill>
              <a:latin typeface="Quicksand"/>
              <a:ea typeface="Quicksand"/>
              <a:cs typeface="Quicksand"/>
              <a:sym typeface="Quicksand"/>
            </a:endParaRPr>
          </a:p>
          <a:p>
            <a:pPr marL="457200" lvl="0" indent="-292100" algn="l" rtl="0">
              <a:lnSpc>
                <a:spcPct val="115000"/>
              </a:lnSpc>
              <a:spcBef>
                <a:spcPts val="0"/>
              </a:spcBef>
              <a:spcAft>
                <a:spcPts val="0"/>
              </a:spcAft>
              <a:buClr>
                <a:schemeClr val="dk1"/>
              </a:buClr>
              <a:buSzPts val="1000"/>
              <a:buFont typeface="Quicksand"/>
              <a:buChar char="●"/>
            </a:pPr>
            <a:r>
              <a:rPr lang="en-GB" sz="1000">
                <a:solidFill>
                  <a:schemeClr val="dk1"/>
                </a:solidFill>
                <a:latin typeface="Quicksand"/>
                <a:ea typeface="Quicksand"/>
                <a:cs typeface="Quicksand"/>
                <a:sym typeface="Quicksand"/>
              </a:rPr>
              <a:t>To make sure we are all happy</a:t>
            </a:r>
            <a:endParaRPr sz="1000">
              <a:solidFill>
                <a:schemeClr val="dk1"/>
              </a:solidFill>
              <a:latin typeface="Quicksand"/>
              <a:ea typeface="Quicksand"/>
              <a:cs typeface="Quicksand"/>
              <a:sym typeface="Quicksand"/>
            </a:endParaRPr>
          </a:p>
          <a:p>
            <a:pPr marL="457200" lvl="0" indent="-292100" algn="l" rtl="0">
              <a:lnSpc>
                <a:spcPct val="115000"/>
              </a:lnSpc>
              <a:spcBef>
                <a:spcPts val="0"/>
              </a:spcBef>
              <a:spcAft>
                <a:spcPts val="0"/>
              </a:spcAft>
              <a:buClr>
                <a:schemeClr val="dk1"/>
              </a:buClr>
              <a:buSzPts val="1000"/>
              <a:buFont typeface="Quicksand"/>
              <a:buChar char="●"/>
            </a:pPr>
            <a:r>
              <a:rPr lang="en-GB" sz="1000">
                <a:solidFill>
                  <a:schemeClr val="dk1"/>
                </a:solidFill>
                <a:latin typeface="Quicksand"/>
                <a:ea typeface="Quicksand"/>
                <a:cs typeface="Quicksand"/>
                <a:sym typeface="Quicksand"/>
              </a:rPr>
              <a:t>So that we can learn</a:t>
            </a:r>
            <a:endParaRPr sz="1000">
              <a:solidFill>
                <a:schemeClr val="dk1"/>
              </a:solidFill>
              <a:latin typeface="Quicksand"/>
              <a:ea typeface="Quicksand"/>
              <a:cs typeface="Quicksand"/>
              <a:sym typeface="Quicksand"/>
            </a:endParaRPr>
          </a:p>
          <a:p>
            <a:pPr marL="457200" lvl="0" indent="-292100" algn="l" rtl="0">
              <a:lnSpc>
                <a:spcPct val="115000"/>
              </a:lnSpc>
              <a:spcBef>
                <a:spcPts val="0"/>
              </a:spcBef>
              <a:spcAft>
                <a:spcPts val="0"/>
              </a:spcAft>
              <a:buClr>
                <a:schemeClr val="dk1"/>
              </a:buClr>
              <a:buSzPts val="1000"/>
              <a:buFont typeface="Quicksand"/>
              <a:buChar char="●"/>
            </a:pPr>
            <a:r>
              <a:rPr lang="en-GB" sz="1000">
                <a:solidFill>
                  <a:schemeClr val="dk1"/>
                </a:solidFill>
                <a:latin typeface="Quicksand"/>
                <a:ea typeface="Quicksand"/>
                <a:cs typeface="Quicksand"/>
                <a:sym typeface="Quicksand"/>
              </a:rPr>
              <a:t>To help us to be good people</a:t>
            </a:r>
            <a:endParaRPr sz="1000">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f36d9483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f36d9483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latin typeface="Quicksand"/>
                <a:ea typeface="Quicksand"/>
                <a:cs typeface="Quicksand"/>
                <a:sym typeface="Quicksand"/>
              </a:rPr>
              <a:t>G</a:t>
            </a:r>
            <a:r>
              <a:rPr lang="en-GB" sz="1000">
                <a:solidFill>
                  <a:schemeClr val="dk1"/>
                </a:solidFill>
                <a:latin typeface="Quicksand"/>
                <a:ea typeface="Quicksand"/>
                <a:cs typeface="Quicksand"/>
                <a:sym typeface="Quicksand"/>
              </a:rPr>
              <a:t>roup learner into pairs. Provide each pair with A1 Resource – Rules grid. Ask the learners to match the rules you have agreed in the introduction to the key areas on the grid provided. Explain to the learners that there is no right or wrong answer for this activity. </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Quicksand"/>
                <a:ea typeface="Quicksand"/>
                <a:cs typeface="Quicksand"/>
                <a:sym typeface="Quicksand"/>
              </a:rPr>
              <a:t>Note:</a:t>
            </a:r>
            <a:r>
              <a:rPr lang="en-GB" sz="1000">
                <a:solidFill>
                  <a:schemeClr val="dk1"/>
                </a:solidFill>
                <a:latin typeface="Quicksand"/>
                <a:ea typeface="Quicksand"/>
                <a:cs typeface="Quicksand"/>
                <a:sym typeface="Quicksand"/>
              </a:rPr>
              <a:t> If learners require support with reading, this activity could be completed with the whole class or in smaller, targeted groups. </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latin typeface="Quicksand"/>
                <a:ea typeface="Quicksand"/>
                <a:cs typeface="Quicksand"/>
                <a:sym typeface="Quicksand"/>
              </a:rPr>
              <a:t>Hard hat: </a:t>
            </a:r>
            <a:r>
              <a:rPr lang="en-GB" sz="1000" u="sng">
                <a:solidFill>
                  <a:schemeClr val="hlink"/>
                </a:solidFill>
                <a:latin typeface="Quicksand"/>
                <a:ea typeface="Quicksand"/>
                <a:cs typeface="Quicksand"/>
                <a:sym typeface="Quicksand"/>
                <a:hlinkClick r:id="rId3"/>
              </a:rPr>
              <a:t>https://pixabay.com/vectors/safety-helmet-helmet-safe-work-150913/</a:t>
            </a:r>
            <a:endParaRPr sz="100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latin typeface="Quicksand"/>
                <a:ea typeface="Quicksand"/>
                <a:cs typeface="Quicksand"/>
                <a:sym typeface="Quicksand"/>
              </a:rPr>
              <a:t>Smile emoji: </a:t>
            </a:r>
            <a:r>
              <a:rPr lang="en-GB" sz="1000" u="sng">
                <a:solidFill>
                  <a:schemeClr val="hlink"/>
                </a:solidFill>
                <a:latin typeface="Quicksand"/>
                <a:ea typeface="Quicksand"/>
                <a:cs typeface="Quicksand"/>
                <a:sym typeface="Quicksand"/>
                <a:hlinkClick r:id="rId4"/>
              </a:rPr>
              <a:t>https://pixabay.com/vectors/smiley-happy-face-smile-lucky-559124/</a:t>
            </a:r>
            <a:endParaRPr sz="100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latin typeface="Quicksand"/>
                <a:ea typeface="Quicksand"/>
                <a:cs typeface="Quicksand"/>
                <a:sym typeface="Quicksand"/>
              </a:rPr>
              <a:t>Owl: </a:t>
            </a:r>
            <a:r>
              <a:rPr lang="en-GB" sz="1000" u="sng">
                <a:solidFill>
                  <a:schemeClr val="hlink"/>
                </a:solidFill>
                <a:latin typeface="Quicksand"/>
                <a:ea typeface="Quicksand"/>
                <a:cs typeface="Quicksand"/>
                <a:sym typeface="Quicksand"/>
                <a:hlinkClick r:id="rId5"/>
              </a:rPr>
              <a:t>https://pixabay.com/vectors/owl-bird-book-wise-nature-47526/</a:t>
            </a:r>
            <a:endParaRPr sz="100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latin typeface="Quicksand"/>
                <a:ea typeface="Quicksand"/>
                <a:cs typeface="Quicksand"/>
                <a:sym typeface="Quicksand"/>
              </a:rPr>
              <a:t>Holding hands: </a:t>
            </a:r>
            <a:r>
              <a:rPr lang="en-GB" sz="1000" u="sng">
                <a:solidFill>
                  <a:schemeClr val="hlink"/>
                </a:solidFill>
                <a:latin typeface="Quicksand"/>
                <a:ea typeface="Quicksand"/>
                <a:cs typeface="Quicksand"/>
                <a:sym typeface="Quicksand"/>
                <a:hlinkClick r:id="rId6"/>
              </a:rPr>
              <a:t>https://pixabay.com/vectors/circle-colorful-cooperation-1300241/</a:t>
            </a:r>
            <a:endParaRPr sz="1000">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f36d9483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f36d9483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latin typeface="Quicksand"/>
                <a:ea typeface="Quicksand"/>
                <a:cs typeface="Quicksand"/>
                <a:sym typeface="Quicksand"/>
              </a:rPr>
              <a:t>Ask learners to think about rules which would help them use computers safely in school. Record their ideas on a large piece of paper or flipchart.</a:t>
            </a:r>
            <a:endParaRPr sz="100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b="1">
                <a:latin typeface="Quicksand"/>
                <a:ea typeface="Quicksand"/>
                <a:cs typeface="Quicksand"/>
                <a:sym typeface="Quicksand"/>
              </a:rPr>
              <a:t>Note:</a:t>
            </a:r>
            <a:r>
              <a:rPr lang="en-GB" sz="1000">
                <a:latin typeface="Quicksand"/>
                <a:ea typeface="Quicksand"/>
                <a:cs typeface="Quicksand"/>
                <a:sym typeface="Quicksand"/>
              </a:rPr>
              <a:t> An example set of rules is included on slide 7,  which can be used or adapted to your setting.</a:t>
            </a:r>
            <a:endParaRPr sz="100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latin typeface="Quicksand"/>
                <a:ea typeface="Quicksand"/>
                <a:cs typeface="Quicksand"/>
                <a:sym typeface="Quicksand"/>
              </a:rPr>
              <a:t>PC: </a:t>
            </a:r>
            <a:r>
              <a:rPr lang="en-GB" sz="1000" u="sng">
                <a:solidFill>
                  <a:schemeClr val="hlink"/>
                </a:solidFill>
                <a:latin typeface="Quicksand"/>
                <a:ea typeface="Quicksand"/>
                <a:cs typeface="Quicksand"/>
                <a:sym typeface="Quicksand"/>
                <a:hlinkClick r:id="rId3"/>
              </a:rPr>
              <a:t>https://pixabay.com/vectors/computer-desktop-workstation-office-158675/</a:t>
            </a:r>
            <a:endParaRPr sz="100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latin typeface="Quicksand"/>
                <a:ea typeface="Quicksand"/>
                <a:cs typeface="Quicksand"/>
                <a:sym typeface="Quicksand"/>
              </a:rPr>
              <a:t>Tablet: </a:t>
            </a:r>
            <a:r>
              <a:rPr lang="en-GB" sz="1000" u="sng">
                <a:solidFill>
                  <a:schemeClr val="hlink"/>
                </a:solidFill>
                <a:latin typeface="Quicksand"/>
                <a:ea typeface="Quicksand"/>
                <a:cs typeface="Quicksand"/>
                <a:sym typeface="Quicksand"/>
                <a:hlinkClick r:id="rId4"/>
              </a:rPr>
              <a:t>https://pixabay.com/vectors/ipad-tablet-tablet-computer-147691/</a:t>
            </a:r>
            <a:endParaRPr sz="100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latin typeface="Quicksand"/>
                <a:ea typeface="Quicksand"/>
                <a:cs typeface="Quicksand"/>
                <a:sym typeface="Quicksand"/>
              </a:rPr>
              <a:t>Laptop: </a:t>
            </a:r>
            <a:r>
              <a:rPr lang="en-GB" sz="1000" u="sng">
                <a:solidFill>
                  <a:schemeClr val="hlink"/>
                </a:solidFill>
                <a:latin typeface="Quicksand"/>
                <a:ea typeface="Quicksand"/>
                <a:cs typeface="Quicksand"/>
                <a:sym typeface="Quicksand"/>
                <a:hlinkClick r:id="rId5"/>
              </a:rPr>
              <a:t>https://pixabay.com/vectors/laptop-notebook-mobile-computer-154091/</a:t>
            </a:r>
            <a:endParaRPr sz="100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4aa4e539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b4aa4e539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latin typeface="Quicksand"/>
                <a:ea typeface="Quicksand"/>
                <a:cs typeface="Quicksand"/>
                <a:sym typeface="Quicksand"/>
              </a:rPr>
              <a:t>PC: </a:t>
            </a:r>
            <a:r>
              <a:rPr lang="en-GB" sz="1000" u="sng">
                <a:solidFill>
                  <a:schemeClr val="hlink"/>
                </a:solidFill>
                <a:latin typeface="Quicksand"/>
                <a:ea typeface="Quicksand"/>
                <a:cs typeface="Quicksand"/>
                <a:sym typeface="Quicksand"/>
                <a:hlinkClick r:id="rId3"/>
              </a:rPr>
              <a:t>https://pixabay.com/vectors/computer-desktop-workstation-office-158675/</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f36d94833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f36d94833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latin typeface="Quicksand"/>
                <a:ea typeface="Quicksand"/>
                <a:cs typeface="Quicksand"/>
                <a:sym typeface="Quicksand"/>
              </a:rPr>
              <a:t>Tell the learners that they will create a poster using the rules you have noted. Learners could be split into groups and given a rule each to create their rule posters. </a:t>
            </a:r>
            <a:endParaRPr sz="100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latin typeface="Quicksand"/>
              <a:ea typeface="Quicksand"/>
              <a:cs typeface="Quicksand"/>
              <a:sym typeface="Quicksand"/>
            </a:endParaRPr>
          </a:p>
          <a:p>
            <a:pPr marL="0" lvl="0" indent="0" algn="l" rtl="0">
              <a:lnSpc>
                <a:spcPct val="115000"/>
              </a:lnSpc>
              <a:spcBef>
                <a:spcPts val="0"/>
              </a:spcBef>
              <a:spcAft>
                <a:spcPts val="0"/>
              </a:spcAft>
              <a:buNone/>
            </a:pPr>
            <a:r>
              <a:rPr lang="en-GB" sz="1000">
                <a:latin typeface="Quicksand"/>
                <a:ea typeface="Quicksand"/>
                <a:cs typeface="Quicksand"/>
                <a:sym typeface="Quicksand"/>
              </a:rPr>
              <a:t>PC: </a:t>
            </a:r>
            <a:r>
              <a:rPr lang="en-GB" sz="1000" u="sng">
                <a:solidFill>
                  <a:schemeClr val="hlink"/>
                </a:solidFill>
                <a:latin typeface="Quicksand"/>
                <a:ea typeface="Quicksand"/>
                <a:cs typeface="Quicksand"/>
                <a:sym typeface="Quicksand"/>
                <a:hlinkClick r:id="rId3"/>
              </a:rPr>
              <a:t>https://pixabay.com/vectors/computer-desktop-workstation-office-158675/</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f36d94833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f36d94833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Quicksand"/>
                <a:ea typeface="Quicksand"/>
                <a:cs typeface="Quicksand"/>
                <a:sym typeface="Quicksand"/>
              </a:rPr>
              <a:t>Explain that they have looked at different types of technology. Remind the learners that technology is something that has been made to help others. </a:t>
            </a:r>
            <a:endParaRPr sz="1000">
              <a:solidFill>
                <a:schemeClr val="dk1"/>
              </a:solidFill>
              <a:latin typeface="Quicksand"/>
              <a:ea typeface="Quicksand"/>
              <a:cs typeface="Quicksand"/>
              <a:sym typeface="Quicksand"/>
            </a:endParaRPr>
          </a:p>
          <a:p>
            <a:pPr marL="0" lvl="0" indent="0" algn="l" rtl="0">
              <a:spcBef>
                <a:spcPts val="0"/>
              </a:spcBef>
              <a:spcAft>
                <a:spcPts val="0"/>
              </a:spcAft>
              <a:buNone/>
            </a:pPr>
            <a:endParaRPr sz="1000">
              <a:solidFill>
                <a:schemeClr val="dk1"/>
              </a:solidFill>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Scissors: </a:t>
            </a:r>
            <a:r>
              <a:rPr lang="en-GB" sz="1000" u="sng">
                <a:solidFill>
                  <a:schemeClr val="hlink"/>
                </a:solidFill>
                <a:latin typeface="Quicksand"/>
                <a:ea typeface="Quicksand"/>
                <a:cs typeface="Quicksand"/>
                <a:sym typeface="Quicksand"/>
                <a:hlinkClick r:id="rId3"/>
              </a:rPr>
              <a:t>https://pixabay.com/vectors/cut-scissors-tool-1295044/</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Pencil: </a:t>
            </a:r>
            <a:r>
              <a:rPr lang="en-GB" sz="1000" u="sng">
                <a:solidFill>
                  <a:schemeClr val="hlink"/>
                </a:solidFill>
                <a:latin typeface="Quicksand"/>
                <a:ea typeface="Quicksand"/>
                <a:cs typeface="Quicksand"/>
                <a:sym typeface="Quicksand"/>
                <a:hlinkClick r:id="rId4"/>
              </a:rPr>
              <a:t>https://pixabay.com/vectors/school-pencil-pen-write-sketch-153561/</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Sharpener: </a:t>
            </a:r>
            <a:r>
              <a:rPr lang="en-GB" sz="1000" u="sng">
                <a:solidFill>
                  <a:schemeClr val="hlink"/>
                </a:solidFill>
                <a:latin typeface="Quicksand"/>
                <a:ea typeface="Quicksand"/>
                <a:cs typeface="Quicksand"/>
                <a:sym typeface="Quicksand"/>
                <a:hlinkClick r:id="rId5"/>
              </a:rPr>
              <a:t>https://pixabay.com/vectors/pencil-sharpener-sharpener-office-159427/</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Laptop: </a:t>
            </a:r>
            <a:r>
              <a:rPr lang="en-GB" sz="1000" u="sng">
                <a:solidFill>
                  <a:schemeClr val="hlink"/>
                </a:solidFill>
                <a:latin typeface="Quicksand"/>
                <a:ea typeface="Quicksand"/>
                <a:cs typeface="Quicksand"/>
                <a:sym typeface="Quicksand"/>
                <a:hlinkClick r:id="rId6"/>
              </a:rPr>
              <a:t>https://pixabay.com/vectors/laptop-notebook-mobile-computer-154091/</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PC: </a:t>
            </a:r>
            <a:r>
              <a:rPr lang="en-GB" sz="1000" u="sng">
                <a:solidFill>
                  <a:schemeClr val="hlink"/>
                </a:solidFill>
                <a:latin typeface="Quicksand"/>
                <a:ea typeface="Quicksand"/>
                <a:cs typeface="Quicksand"/>
                <a:sym typeface="Quicksand"/>
                <a:hlinkClick r:id="rId7"/>
              </a:rPr>
              <a:t>https://pixabay.com/vectors/computer-desktop-pc-workstation-1295529/</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Phone: </a:t>
            </a:r>
            <a:r>
              <a:rPr lang="en-GB" sz="1000" u="sng">
                <a:solidFill>
                  <a:schemeClr val="hlink"/>
                </a:solidFill>
                <a:latin typeface="Quicksand"/>
                <a:ea typeface="Quicksand"/>
                <a:cs typeface="Quicksand"/>
                <a:sym typeface="Quicksand"/>
                <a:hlinkClick r:id="rId8"/>
              </a:rPr>
              <a:t>https://pixabay.com/vectors/iphone-cellphone-smartphone-mobile-37856/</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0"/>
        <p:cNvGrpSpPr/>
        <p:nvPr/>
      </p:nvGrpSpPr>
      <p:grpSpPr>
        <a:xfrm>
          <a:off x="0" y="0"/>
          <a:ext cx="0" cy="0"/>
          <a:chOff x="0" y="0"/>
          <a:chExt cx="0" cy="0"/>
        </a:xfrm>
      </p:grpSpPr>
      <p:sp>
        <p:nvSpPr>
          <p:cNvPr id="11" name="Google Shape;11;p2"/>
          <p:cNvSpPr/>
          <p:nvPr/>
        </p:nvSpPr>
        <p:spPr>
          <a:xfrm>
            <a:off x="8316875" y="4351925"/>
            <a:ext cx="564300" cy="465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rotWithShape="1">
          <a:blip r:embed="rId2">
            <a:alphaModFix/>
          </a:blip>
          <a:srcRect l="14223" t="14372" r="15015" b="14825"/>
          <a:stretch/>
        </p:blipFill>
        <p:spPr>
          <a:xfrm>
            <a:off x="8255175" y="4304125"/>
            <a:ext cx="694023" cy="694026"/>
          </a:xfrm>
          <a:prstGeom prst="rect">
            <a:avLst/>
          </a:prstGeom>
          <a:noFill/>
          <a:ln>
            <a:noFill/>
          </a:ln>
        </p:spPr>
      </p:pic>
      <p:sp>
        <p:nvSpPr>
          <p:cNvPr id="13" name="Google Shape;13;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 name="Google Shape;14;p2"/>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5" name="Google Shape;15;p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1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1" name="Google Shape;61;p1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2" name="Google Shape;6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68"/>
        <p:cNvGrpSpPr/>
        <p:nvPr/>
      </p:nvGrpSpPr>
      <p:grpSpPr>
        <a:xfrm>
          <a:off x="0" y="0"/>
          <a:ext cx="0" cy="0"/>
          <a:chOff x="0" y="0"/>
          <a:chExt cx="0" cy="0"/>
        </a:xfrm>
      </p:grpSpPr>
      <p:sp>
        <p:nvSpPr>
          <p:cNvPr id="69" name="Google Shape;69;p14"/>
          <p:cNvSpPr/>
          <p:nvPr/>
        </p:nvSpPr>
        <p:spPr>
          <a:xfrm>
            <a:off x="8316875" y="4351925"/>
            <a:ext cx="564300" cy="465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14"/>
          <p:cNvPicPr preferRelativeResize="0"/>
          <p:nvPr/>
        </p:nvPicPr>
        <p:blipFill rotWithShape="1">
          <a:blip r:embed="rId2">
            <a:alphaModFix/>
          </a:blip>
          <a:srcRect l="14223" t="14372" r="15015" b="14825"/>
          <a:stretch/>
        </p:blipFill>
        <p:spPr>
          <a:xfrm>
            <a:off x="8255175" y="4304125"/>
            <a:ext cx="694023" cy="694026"/>
          </a:xfrm>
          <a:prstGeom prst="rect">
            <a:avLst/>
          </a:prstGeom>
          <a:noFill/>
          <a:ln>
            <a:noFill/>
          </a:ln>
        </p:spPr>
      </p:pic>
      <p:sp>
        <p:nvSpPr>
          <p:cNvPr id="71" name="Google Shape;71;p14"/>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2" name="Google Shape;72;p14"/>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73"/>
        <p:cNvGrpSpPr/>
        <p:nvPr/>
      </p:nvGrpSpPr>
      <p:grpSpPr>
        <a:xfrm>
          <a:off x="0" y="0"/>
          <a:ext cx="0" cy="0"/>
          <a:chOff x="0" y="0"/>
          <a:chExt cx="0" cy="0"/>
        </a:xfrm>
      </p:grpSpPr>
      <p:sp>
        <p:nvSpPr>
          <p:cNvPr id="74" name="Google Shape;74;p15"/>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75" name="Google Shape;75;p15"/>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6" name="Google Shape;76;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77" name="Google Shape;77;p15"/>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6"/>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1" name="Google Shape;81;p16"/>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2" name="Google Shape;82;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83" name="Google Shape;83;p1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84"/>
        <p:cNvGrpSpPr/>
        <p:nvPr/>
      </p:nvGrpSpPr>
      <p:grpSpPr>
        <a:xfrm>
          <a:off x="0" y="0"/>
          <a:ext cx="0" cy="0"/>
          <a:chOff x="0" y="0"/>
          <a:chExt cx="0" cy="0"/>
        </a:xfrm>
      </p:grpSpPr>
      <p:sp>
        <p:nvSpPr>
          <p:cNvPr id="85" name="Google Shape;85;p17"/>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6" name="Google Shape;86;p17"/>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87" name="Google Shape;87;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88" name="Google Shape;88;p1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89"/>
        <p:cNvGrpSpPr/>
        <p:nvPr/>
      </p:nvGrpSpPr>
      <p:grpSpPr>
        <a:xfrm>
          <a:off x="0" y="0"/>
          <a:ext cx="0" cy="0"/>
          <a:chOff x="0" y="0"/>
          <a:chExt cx="0" cy="0"/>
        </a:xfrm>
      </p:grpSpPr>
      <p:sp>
        <p:nvSpPr>
          <p:cNvPr id="90" name="Google Shape;90;p18"/>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1" name="Google Shape;91;p18"/>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2" name="Google Shape;92;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93" name="Google Shape;93;p18"/>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94"/>
        <p:cNvGrpSpPr/>
        <p:nvPr/>
      </p:nvGrpSpPr>
      <p:grpSpPr>
        <a:xfrm>
          <a:off x="0" y="0"/>
          <a:ext cx="0" cy="0"/>
          <a:chOff x="0" y="0"/>
          <a:chExt cx="0" cy="0"/>
        </a:xfrm>
      </p:grpSpPr>
      <p:sp>
        <p:nvSpPr>
          <p:cNvPr id="95" name="Google Shape;95;p19"/>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6" name="Google Shape;96;p19"/>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 name="Google Shape;97;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98" name="Google Shape;98;p19"/>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9" name="Google Shape;99;p19"/>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2" name="Google Shape;102;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103" name="Google Shape;103;p20"/>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ext lesson">
  <p:cSld name="SECTION_HEADER_2_1_2">
    <p:spTree>
      <p:nvGrpSpPr>
        <p:cNvPr id="1" name="Shape 104"/>
        <p:cNvGrpSpPr/>
        <p:nvPr/>
      </p:nvGrpSpPr>
      <p:grpSpPr>
        <a:xfrm>
          <a:off x="0" y="0"/>
          <a:ext cx="0" cy="0"/>
          <a:chOff x="0" y="0"/>
          <a:chExt cx="0" cy="0"/>
        </a:xfrm>
      </p:grpSpPr>
      <p:sp>
        <p:nvSpPr>
          <p:cNvPr id="105" name="Google Shape;105;p21"/>
          <p:cNvSpPr/>
          <p:nvPr/>
        </p:nvSpPr>
        <p:spPr>
          <a:xfrm>
            <a:off x="-75" y="0"/>
            <a:ext cx="9144000" cy="5143500"/>
          </a:xfrm>
          <a:prstGeom prst="rect">
            <a:avLst/>
          </a:prstGeom>
          <a:solidFill>
            <a:srgbClr val="5B5BA5">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1"/>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1"/>
          <p:cNvSpPr txBox="1"/>
          <p:nvPr/>
        </p:nvSpPr>
        <p:spPr>
          <a:xfrm>
            <a:off x="-270017" y="-45000"/>
            <a:ext cx="9021000" cy="256500"/>
          </a:xfrm>
          <a:prstGeom prst="rect">
            <a:avLst/>
          </a:prstGeom>
          <a:noFill/>
          <a:ln>
            <a:noFill/>
          </a:ln>
        </p:spPr>
        <p:txBody>
          <a:bodyPr spcFirstLastPara="1" wrap="square" lIns="91425" tIns="91425" rIns="0" bIns="91425" anchor="t" anchorCtr="0">
            <a:noAutofit/>
          </a:bodyPr>
          <a:lstStyle/>
          <a:p>
            <a:pPr marL="0" lvl="0" indent="0" algn="r" rtl="0">
              <a:spcBef>
                <a:spcPts val="0"/>
              </a:spcBef>
              <a:spcAft>
                <a:spcPts val="0"/>
              </a:spcAft>
              <a:buNone/>
            </a:pPr>
            <a:r>
              <a:rPr lang="en-GB" sz="1300" b="1">
                <a:solidFill>
                  <a:srgbClr val="5B5BA5"/>
                </a:solidFill>
                <a:latin typeface="Quicksand"/>
                <a:ea typeface="Quicksand"/>
                <a:cs typeface="Quicksand"/>
                <a:sym typeface="Quicksand"/>
              </a:rPr>
              <a:t>Next lesson...</a:t>
            </a:r>
            <a:endParaRPr sz="1300" b="1">
              <a:solidFill>
                <a:srgbClr val="5B5BA5"/>
              </a:solidFill>
              <a:latin typeface="Quicksand"/>
              <a:ea typeface="Quicksand"/>
              <a:cs typeface="Quicksand"/>
              <a:sym typeface="Quicksand"/>
            </a:endParaRPr>
          </a:p>
        </p:txBody>
      </p:sp>
      <p:sp>
        <p:nvSpPr>
          <p:cNvPr id="108" name="Google Shape;108;p21"/>
          <p:cNvSpPr txBox="1">
            <a:spLocks noGrp="1"/>
          </p:cNvSpPr>
          <p:nvPr>
            <p:ph type="title"/>
          </p:nvPr>
        </p:nvSpPr>
        <p:spPr>
          <a:xfrm>
            <a:off x="542575" y="1029300"/>
            <a:ext cx="5130600" cy="502800"/>
          </a:xfrm>
          <a:prstGeom prst="rect">
            <a:avLst/>
          </a:prstGeom>
        </p:spPr>
        <p:txBody>
          <a:bodyPr spcFirstLastPara="1" wrap="square" lIns="0"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109" name="Google Shape;109;p21"/>
          <p:cNvSpPr txBox="1">
            <a:spLocks noGrp="1"/>
          </p:cNvSpPr>
          <p:nvPr>
            <p:ph type="subTitle" idx="1"/>
          </p:nvPr>
        </p:nvSpPr>
        <p:spPr>
          <a:xfrm>
            <a:off x="534600" y="1659650"/>
            <a:ext cx="5130600" cy="1086000"/>
          </a:xfrm>
          <a:prstGeom prst="rect">
            <a:avLst/>
          </a:prstGeom>
        </p:spPr>
        <p:txBody>
          <a:bodyPr spcFirstLastPara="1" wrap="square" lIns="0"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10" name="Google Shape;110;p21"/>
          <p:cNvSpPr txBox="1">
            <a:spLocks noGrp="1"/>
          </p:cNvSpPr>
          <p:nvPr>
            <p:ph type="title" idx="2"/>
          </p:nvPr>
        </p:nvSpPr>
        <p:spPr>
          <a:xfrm>
            <a:off x="526875" y="2745600"/>
            <a:ext cx="5130600" cy="502800"/>
          </a:xfrm>
          <a:prstGeom prst="rect">
            <a:avLst/>
          </a:prstGeom>
        </p:spPr>
        <p:txBody>
          <a:bodyPr spcFirstLastPara="1" wrap="square" lIns="0"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111" name="Google Shape;111;p21"/>
          <p:cNvSpPr txBox="1">
            <a:spLocks noGrp="1"/>
          </p:cNvSpPr>
          <p:nvPr>
            <p:ph type="subTitle" idx="3"/>
          </p:nvPr>
        </p:nvSpPr>
        <p:spPr>
          <a:xfrm>
            <a:off x="522975" y="3392825"/>
            <a:ext cx="5150100" cy="1051500"/>
          </a:xfrm>
          <a:prstGeom prst="rect">
            <a:avLst/>
          </a:prstGeom>
        </p:spPr>
        <p:txBody>
          <a:bodyPr spcFirstLastPara="1" wrap="square" lIns="0"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8" name="Google Shape;18;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20" name="Google Shape;20;p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200" b="1"/>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 name="Google Shape;119;p23"/>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20" name="Google Shape;120;p2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21" name="Google Shape;121;p23"/>
          <p:cNvPicPr preferRelativeResize="0"/>
          <p:nvPr/>
        </p:nvPicPr>
        <p:blipFill>
          <a:blip r:embed="rId2">
            <a:alphaModFix/>
          </a:blip>
          <a:stretch>
            <a:fillRect/>
          </a:stretch>
        </p:blipFill>
        <p:spPr>
          <a:xfrm>
            <a:off x="7367675" y="4249150"/>
            <a:ext cx="1465423" cy="6506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22"/>
        <p:cNvGrpSpPr/>
        <p:nvPr/>
      </p:nvGrpSpPr>
      <p:grpSpPr>
        <a:xfrm>
          <a:off x="0" y="0"/>
          <a:ext cx="0" cy="0"/>
          <a:chOff x="0" y="0"/>
          <a:chExt cx="0" cy="0"/>
        </a:xfrm>
      </p:grpSpPr>
      <p:sp>
        <p:nvSpPr>
          <p:cNvPr id="123" name="Google Shape;123;p24"/>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24" name="Google Shape;124;p24"/>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5" name="Google Shape;125;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126" name="Google Shape;126;p24"/>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127"/>
        <p:cNvGrpSpPr/>
        <p:nvPr/>
      </p:nvGrpSpPr>
      <p:grpSpPr>
        <a:xfrm>
          <a:off x="0" y="0"/>
          <a:ext cx="0" cy="0"/>
          <a:chOff x="0" y="0"/>
          <a:chExt cx="0" cy="0"/>
        </a:xfrm>
      </p:grpSpPr>
      <p:sp>
        <p:nvSpPr>
          <p:cNvPr id="128" name="Google Shape;128;p25"/>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9" name="Google Shape;129;p25"/>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0" name="Google Shape;130;p25"/>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1" name="Google Shape;131;p2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132" name="Google Shape;132;p2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133"/>
        <p:cNvGrpSpPr/>
        <p:nvPr/>
      </p:nvGrpSpPr>
      <p:grpSpPr>
        <a:xfrm>
          <a:off x="0" y="0"/>
          <a:ext cx="0" cy="0"/>
          <a:chOff x="0" y="0"/>
          <a:chExt cx="0" cy="0"/>
        </a:xfrm>
      </p:grpSpPr>
      <p:sp>
        <p:nvSpPr>
          <p:cNvPr id="134" name="Google Shape;134;p26"/>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5" name="Google Shape;135;p26"/>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36" name="Google Shape;136;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137" name="Google Shape;137;p2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138"/>
        <p:cNvGrpSpPr/>
        <p:nvPr/>
      </p:nvGrpSpPr>
      <p:grpSpPr>
        <a:xfrm>
          <a:off x="0" y="0"/>
          <a:ext cx="0" cy="0"/>
          <a:chOff x="0" y="0"/>
          <a:chExt cx="0" cy="0"/>
        </a:xfrm>
      </p:grpSpPr>
      <p:sp>
        <p:nvSpPr>
          <p:cNvPr id="139" name="Google Shape;139;p27"/>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0" name="Google Shape;140;p27"/>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1" name="Google Shape;141;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142" name="Google Shape;142;p27"/>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143"/>
        <p:cNvGrpSpPr/>
        <p:nvPr/>
      </p:nvGrpSpPr>
      <p:grpSpPr>
        <a:xfrm>
          <a:off x="0" y="0"/>
          <a:ext cx="0" cy="0"/>
          <a:chOff x="0" y="0"/>
          <a:chExt cx="0" cy="0"/>
        </a:xfrm>
      </p:grpSpPr>
      <p:sp>
        <p:nvSpPr>
          <p:cNvPr id="144" name="Google Shape;144;p28"/>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5" name="Google Shape;145;p2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6" name="Google Shape;146;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147" name="Google Shape;147;p28"/>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8" name="Google Shape;148;p2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1" name="Google Shape;151;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152" name="Google Shape;152;p29"/>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26" name="Google Shape;26;p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Google Shape;29;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31" name="Google Shape;31;p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4" name="Google Shape;34;p6"/>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 name="Google Shape;35;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36" name="Google Shape;36;p6"/>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9" name="Google Shape;39;p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41" name="Google Shape;41;p7"/>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2" name="Google Shape;42;p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46" name="Google Shape;46;p8"/>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9" name="Google Shape;49;p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0" name="Google Shape;5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Light"/>
                <a:ea typeface="Quicksand Light"/>
                <a:cs typeface="Quicksand Light"/>
                <a:sym typeface="Quicksand Light"/>
              </a:defRPr>
            </a:lvl1pPr>
            <a:lvl2pPr lvl="1" algn="ctr" rtl="0">
              <a:buNone/>
              <a:defRPr sz="800">
                <a:solidFill>
                  <a:srgbClr val="494985"/>
                </a:solidFill>
                <a:latin typeface="Quicksand Light"/>
                <a:ea typeface="Quicksand Light"/>
                <a:cs typeface="Quicksand Light"/>
                <a:sym typeface="Quicksand Light"/>
              </a:defRPr>
            </a:lvl2pPr>
            <a:lvl3pPr lvl="2" algn="ctr" rtl="0">
              <a:buNone/>
              <a:defRPr sz="800">
                <a:solidFill>
                  <a:srgbClr val="494985"/>
                </a:solidFill>
                <a:latin typeface="Quicksand Light"/>
                <a:ea typeface="Quicksand Light"/>
                <a:cs typeface="Quicksand Light"/>
                <a:sym typeface="Quicksand Light"/>
              </a:defRPr>
            </a:lvl3pPr>
            <a:lvl4pPr lvl="3" algn="ctr" rtl="0">
              <a:buNone/>
              <a:defRPr sz="800">
                <a:solidFill>
                  <a:srgbClr val="494985"/>
                </a:solidFill>
                <a:latin typeface="Quicksand Light"/>
                <a:ea typeface="Quicksand Light"/>
                <a:cs typeface="Quicksand Light"/>
                <a:sym typeface="Quicksand Light"/>
              </a:defRPr>
            </a:lvl4pPr>
            <a:lvl5pPr lvl="4" algn="ctr" rtl="0">
              <a:buNone/>
              <a:defRPr sz="800">
                <a:solidFill>
                  <a:srgbClr val="494985"/>
                </a:solidFill>
                <a:latin typeface="Quicksand Light"/>
                <a:ea typeface="Quicksand Light"/>
                <a:cs typeface="Quicksand Light"/>
                <a:sym typeface="Quicksand Light"/>
              </a:defRPr>
            </a:lvl5pPr>
            <a:lvl6pPr lvl="5" algn="ctr" rtl="0">
              <a:buNone/>
              <a:defRPr sz="800">
                <a:solidFill>
                  <a:srgbClr val="494985"/>
                </a:solidFill>
                <a:latin typeface="Quicksand Light"/>
                <a:ea typeface="Quicksand Light"/>
                <a:cs typeface="Quicksand Light"/>
                <a:sym typeface="Quicksand Light"/>
              </a:defRPr>
            </a:lvl6pPr>
            <a:lvl7pPr lvl="6" algn="ctr" rtl="0">
              <a:buNone/>
              <a:defRPr sz="800">
                <a:solidFill>
                  <a:srgbClr val="494985"/>
                </a:solidFill>
                <a:latin typeface="Quicksand Light"/>
                <a:ea typeface="Quicksand Light"/>
                <a:cs typeface="Quicksand Light"/>
                <a:sym typeface="Quicksand Light"/>
              </a:defRPr>
            </a:lvl7pPr>
            <a:lvl8pPr lvl="7" algn="ctr" rtl="0">
              <a:buNone/>
              <a:defRPr sz="800">
                <a:solidFill>
                  <a:srgbClr val="494985"/>
                </a:solidFill>
                <a:latin typeface="Quicksand Light"/>
                <a:ea typeface="Quicksand Light"/>
                <a:cs typeface="Quicksand Light"/>
                <a:sym typeface="Quicksand Light"/>
              </a:defRPr>
            </a:lvl8pPr>
            <a:lvl9pPr lvl="8" algn="ctr"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63"/>
        <p:cNvGrpSpPr/>
        <p:nvPr/>
      </p:nvGrpSpPr>
      <p:grpSpPr>
        <a:xfrm>
          <a:off x="0" y="0"/>
          <a:ext cx="0" cy="0"/>
          <a:chOff x="0" y="0"/>
          <a:chExt cx="0" cy="0"/>
        </a:xfrm>
      </p:grpSpPr>
      <p:sp>
        <p:nvSpPr>
          <p:cNvPr id="64" name="Google Shape;64;p13"/>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6" name="Google Shape;66;p13"/>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67" name="Google Shape;67;p13"/>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Light"/>
                <a:ea typeface="Quicksand Light"/>
                <a:cs typeface="Quicksand Light"/>
                <a:sym typeface="Quicksand Light"/>
              </a:defRPr>
            </a:lvl1pPr>
            <a:lvl2pPr lvl="1" algn="ctr" rtl="0">
              <a:buNone/>
              <a:defRPr sz="800">
                <a:solidFill>
                  <a:srgbClr val="494985"/>
                </a:solidFill>
                <a:latin typeface="Quicksand Light"/>
                <a:ea typeface="Quicksand Light"/>
                <a:cs typeface="Quicksand Light"/>
                <a:sym typeface="Quicksand Light"/>
              </a:defRPr>
            </a:lvl2pPr>
            <a:lvl3pPr lvl="2" algn="ctr" rtl="0">
              <a:buNone/>
              <a:defRPr sz="800">
                <a:solidFill>
                  <a:srgbClr val="494985"/>
                </a:solidFill>
                <a:latin typeface="Quicksand Light"/>
                <a:ea typeface="Quicksand Light"/>
                <a:cs typeface="Quicksand Light"/>
                <a:sym typeface="Quicksand Light"/>
              </a:defRPr>
            </a:lvl3pPr>
            <a:lvl4pPr lvl="3" algn="ctr" rtl="0">
              <a:buNone/>
              <a:defRPr sz="800">
                <a:solidFill>
                  <a:srgbClr val="494985"/>
                </a:solidFill>
                <a:latin typeface="Quicksand Light"/>
                <a:ea typeface="Quicksand Light"/>
                <a:cs typeface="Quicksand Light"/>
                <a:sym typeface="Quicksand Light"/>
              </a:defRPr>
            </a:lvl4pPr>
            <a:lvl5pPr lvl="4" algn="ctr" rtl="0">
              <a:buNone/>
              <a:defRPr sz="800">
                <a:solidFill>
                  <a:srgbClr val="494985"/>
                </a:solidFill>
                <a:latin typeface="Quicksand Light"/>
                <a:ea typeface="Quicksand Light"/>
                <a:cs typeface="Quicksand Light"/>
                <a:sym typeface="Quicksand Light"/>
              </a:defRPr>
            </a:lvl5pPr>
            <a:lvl6pPr lvl="5" algn="ctr" rtl="0">
              <a:buNone/>
              <a:defRPr sz="800">
                <a:solidFill>
                  <a:srgbClr val="494985"/>
                </a:solidFill>
                <a:latin typeface="Quicksand Light"/>
                <a:ea typeface="Quicksand Light"/>
                <a:cs typeface="Quicksand Light"/>
                <a:sym typeface="Quicksand Light"/>
              </a:defRPr>
            </a:lvl6pPr>
            <a:lvl7pPr lvl="6" algn="ctr" rtl="0">
              <a:buNone/>
              <a:defRPr sz="800">
                <a:solidFill>
                  <a:srgbClr val="494985"/>
                </a:solidFill>
                <a:latin typeface="Quicksand Light"/>
                <a:ea typeface="Quicksand Light"/>
                <a:cs typeface="Quicksand Light"/>
                <a:sym typeface="Quicksand Light"/>
              </a:defRPr>
            </a:lvl7pPr>
            <a:lvl8pPr lvl="7" algn="ctr" rtl="0">
              <a:buNone/>
              <a:defRPr sz="800">
                <a:solidFill>
                  <a:srgbClr val="494985"/>
                </a:solidFill>
                <a:latin typeface="Quicksand Light"/>
                <a:ea typeface="Quicksand Light"/>
                <a:cs typeface="Quicksand Light"/>
                <a:sym typeface="Quicksand Light"/>
              </a:defRPr>
            </a:lvl8pPr>
            <a:lvl9pPr lvl="8" algn="ctr"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112"/>
        <p:cNvGrpSpPr/>
        <p:nvPr/>
      </p:nvGrpSpPr>
      <p:grpSpPr>
        <a:xfrm>
          <a:off x="0" y="0"/>
          <a:ext cx="0" cy="0"/>
          <a:chOff x="0" y="0"/>
          <a:chExt cx="0" cy="0"/>
        </a:xfrm>
      </p:grpSpPr>
      <p:sp>
        <p:nvSpPr>
          <p:cNvPr id="113" name="Google Shape;113;p22"/>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15" name="Google Shape;115;p22"/>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116" name="Google Shape;116;p22"/>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Light"/>
                <a:ea typeface="Quicksand Light"/>
                <a:cs typeface="Quicksand Light"/>
                <a:sym typeface="Quicksand Light"/>
              </a:defRPr>
            </a:lvl1pPr>
            <a:lvl2pPr lvl="1" algn="ctr" rtl="0">
              <a:buNone/>
              <a:defRPr sz="800">
                <a:solidFill>
                  <a:srgbClr val="494985"/>
                </a:solidFill>
                <a:latin typeface="Quicksand Light"/>
                <a:ea typeface="Quicksand Light"/>
                <a:cs typeface="Quicksand Light"/>
                <a:sym typeface="Quicksand Light"/>
              </a:defRPr>
            </a:lvl2pPr>
            <a:lvl3pPr lvl="2" algn="ctr" rtl="0">
              <a:buNone/>
              <a:defRPr sz="800">
                <a:solidFill>
                  <a:srgbClr val="494985"/>
                </a:solidFill>
                <a:latin typeface="Quicksand Light"/>
                <a:ea typeface="Quicksand Light"/>
                <a:cs typeface="Quicksand Light"/>
                <a:sym typeface="Quicksand Light"/>
              </a:defRPr>
            </a:lvl3pPr>
            <a:lvl4pPr lvl="3" algn="ctr" rtl="0">
              <a:buNone/>
              <a:defRPr sz="800">
                <a:solidFill>
                  <a:srgbClr val="494985"/>
                </a:solidFill>
                <a:latin typeface="Quicksand Light"/>
                <a:ea typeface="Quicksand Light"/>
                <a:cs typeface="Quicksand Light"/>
                <a:sym typeface="Quicksand Light"/>
              </a:defRPr>
            </a:lvl4pPr>
            <a:lvl5pPr lvl="4" algn="ctr" rtl="0">
              <a:buNone/>
              <a:defRPr sz="800">
                <a:solidFill>
                  <a:srgbClr val="494985"/>
                </a:solidFill>
                <a:latin typeface="Quicksand Light"/>
                <a:ea typeface="Quicksand Light"/>
                <a:cs typeface="Quicksand Light"/>
                <a:sym typeface="Quicksand Light"/>
              </a:defRPr>
            </a:lvl5pPr>
            <a:lvl6pPr lvl="5" algn="ctr" rtl="0">
              <a:buNone/>
              <a:defRPr sz="800">
                <a:solidFill>
                  <a:srgbClr val="494985"/>
                </a:solidFill>
                <a:latin typeface="Quicksand Light"/>
                <a:ea typeface="Quicksand Light"/>
                <a:cs typeface="Quicksand Light"/>
                <a:sym typeface="Quicksand Light"/>
              </a:defRPr>
            </a:lvl6pPr>
            <a:lvl7pPr lvl="6" algn="ctr" rtl="0">
              <a:buNone/>
              <a:defRPr sz="800">
                <a:solidFill>
                  <a:srgbClr val="494985"/>
                </a:solidFill>
                <a:latin typeface="Quicksand Light"/>
                <a:ea typeface="Quicksand Light"/>
                <a:cs typeface="Quicksand Light"/>
                <a:sym typeface="Quicksand Light"/>
              </a:defRPr>
            </a:lvl7pPr>
            <a:lvl8pPr lvl="7" algn="ctr" rtl="0">
              <a:buNone/>
              <a:defRPr sz="800">
                <a:solidFill>
                  <a:srgbClr val="494985"/>
                </a:solidFill>
                <a:latin typeface="Quicksand Light"/>
                <a:ea typeface="Quicksand Light"/>
                <a:cs typeface="Quicksand Light"/>
                <a:sym typeface="Quicksand Light"/>
              </a:defRPr>
            </a:lvl8pPr>
            <a:lvl9pPr lvl="8" algn="ctr"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Lesson 6: Using a computer responsibly</a:t>
            </a:r>
            <a:endParaRPr/>
          </a:p>
        </p:txBody>
      </p:sp>
      <p:sp>
        <p:nvSpPr>
          <p:cNvPr id="158" name="Google Shape;158;p30"/>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Year 1 – Computing systems and networks – Technology around 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Computer technology</a:t>
            </a:r>
            <a:endParaRPr/>
          </a:p>
        </p:txBody>
      </p:sp>
      <p:sp>
        <p:nvSpPr>
          <p:cNvPr id="248" name="Google Shape;248;p39"/>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pic>
        <p:nvPicPr>
          <p:cNvPr id="249" name="Google Shape;249;p39" descr="Computer, Desktop, Workstation, Office, Hardware"/>
          <p:cNvPicPr preferRelativeResize="0"/>
          <p:nvPr/>
        </p:nvPicPr>
        <p:blipFill>
          <a:blip r:embed="rId3">
            <a:alphaModFix/>
          </a:blip>
          <a:stretch>
            <a:fillRect/>
          </a:stretch>
        </p:blipFill>
        <p:spPr>
          <a:xfrm>
            <a:off x="698788" y="1690988"/>
            <a:ext cx="2715875" cy="2218725"/>
          </a:xfrm>
          <a:prstGeom prst="rect">
            <a:avLst/>
          </a:prstGeom>
          <a:noFill/>
          <a:ln>
            <a:noFill/>
          </a:ln>
        </p:spPr>
      </p:pic>
      <p:pic>
        <p:nvPicPr>
          <p:cNvPr id="250" name="Google Shape;250;p39"/>
          <p:cNvPicPr preferRelativeResize="0"/>
          <p:nvPr/>
        </p:nvPicPr>
        <p:blipFill>
          <a:blip r:embed="rId4">
            <a:alphaModFix/>
          </a:blip>
          <a:stretch>
            <a:fillRect/>
          </a:stretch>
        </p:blipFill>
        <p:spPr>
          <a:xfrm flipH="1">
            <a:off x="5100850" y="1944963"/>
            <a:ext cx="3421575" cy="1710800"/>
          </a:xfrm>
          <a:prstGeom prst="rect">
            <a:avLst/>
          </a:prstGeom>
          <a:noFill/>
          <a:ln>
            <a:noFill/>
          </a:ln>
        </p:spPr>
      </p:pic>
      <p:sp>
        <p:nvSpPr>
          <p:cNvPr id="251" name="Google Shape;251;p39"/>
          <p:cNvSpPr txBox="1">
            <a:spLocks noGrp="1"/>
          </p:cNvSpPr>
          <p:nvPr>
            <p:ph type="title"/>
          </p:nvPr>
        </p:nvSpPr>
        <p:spPr>
          <a:xfrm>
            <a:off x="5029213" y="1076100"/>
            <a:ext cx="3909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latin typeface="Quicksand"/>
                <a:ea typeface="Quicksand"/>
                <a:cs typeface="Quicksand"/>
                <a:sym typeface="Quicksand"/>
              </a:rPr>
              <a:t>Laptop computer</a:t>
            </a:r>
            <a:endParaRPr sz="1800" b="1">
              <a:latin typeface="Quicksand"/>
              <a:ea typeface="Quicksand"/>
              <a:cs typeface="Quicksand"/>
              <a:sym typeface="Quicksand"/>
            </a:endParaRPr>
          </a:p>
        </p:txBody>
      </p:sp>
      <p:sp>
        <p:nvSpPr>
          <p:cNvPr id="252" name="Google Shape;252;p39"/>
          <p:cNvSpPr txBox="1">
            <a:spLocks noGrp="1"/>
          </p:cNvSpPr>
          <p:nvPr>
            <p:ph type="title"/>
          </p:nvPr>
        </p:nvSpPr>
        <p:spPr>
          <a:xfrm>
            <a:off x="228588" y="1076100"/>
            <a:ext cx="3909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800"/>
              <a:t>Desktop computer</a:t>
            </a:r>
            <a:endParaRPr sz="1800" b="1">
              <a:latin typeface="Quicksand"/>
              <a:ea typeface="Quicksand"/>
              <a:cs typeface="Quicksand"/>
              <a:sym typeface="Quicksand"/>
            </a:endParaRPr>
          </a:p>
        </p:txBody>
      </p:sp>
      <p:sp>
        <p:nvSpPr>
          <p:cNvPr id="253" name="Google Shape;253;p39"/>
          <p:cNvSpPr txBox="1"/>
          <p:nvPr/>
        </p:nvSpPr>
        <p:spPr>
          <a:xfrm>
            <a:off x="3744150" y="1289288"/>
            <a:ext cx="1655700" cy="277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dk1"/>
                </a:solidFill>
                <a:latin typeface="Quicksand"/>
                <a:ea typeface="Quicksand"/>
                <a:cs typeface="Quicksand"/>
                <a:sym typeface="Quicksand"/>
              </a:rPr>
              <a:t>Screen</a:t>
            </a:r>
            <a:endParaRPr b="1">
              <a:solidFill>
                <a:schemeClr val="dk1"/>
              </a:solidFill>
              <a:latin typeface="Quicksand"/>
              <a:ea typeface="Quicksand"/>
              <a:cs typeface="Quicksand"/>
              <a:sym typeface="Quicksand"/>
            </a:endParaRPr>
          </a:p>
          <a:p>
            <a:pPr marL="0" lvl="0" indent="0" algn="ctr" rtl="0">
              <a:spcBef>
                <a:spcPts val="0"/>
              </a:spcBef>
              <a:spcAft>
                <a:spcPts val="0"/>
              </a:spcAft>
              <a:buNone/>
            </a:pPr>
            <a:endParaRPr b="1">
              <a:solidFill>
                <a:schemeClr val="dk1"/>
              </a:solidFill>
              <a:latin typeface="Quicksand"/>
              <a:ea typeface="Quicksand"/>
              <a:cs typeface="Quicksand"/>
              <a:sym typeface="Quicksand"/>
            </a:endParaRPr>
          </a:p>
          <a:p>
            <a:pPr marL="0" lvl="0" indent="0" algn="ctr" rtl="0">
              <a:spcBef>
                <a:spcPts val="0"/>
              </a:spcBef>
              <a:spcAft>
                <a:spcPts val="0"/>
              </a:spcAft>
              <a:buNone/>
            </a:pPr>
            <a:r>
              <a:rPr lang="en-GB" b="1">
                <a:solidFill>
                  <a:schemeClr val="dk1"/>
                </a:solidFill>
                <a:latin typeface="Quicksand"/>
                <a:ea typeface="Quicksand"/>
                <a:cs typeface="Quicksand"/>
                <a:sym typeface="Quicksand"/>
              </a:rPr>
              <a:t>Base unit</a:t>
            </a:r>
            <a:endParaRPr b="1">
              <a:solidFill>
                <a:schemeClr val="dk1"/>
              </a:solidFill>
              <a:latin typeface="Quicksand"/>
              <a:ea typeface="Quicksand"/>
              <a:cs typeface="Quicksand"/>
              <a:sym typeface="Quicksand"/>
            </a:endParaRPr>
          </a:p>
          <a:p>
            <a:pPr marL="0" lvl="0" indent="0" algn="ctr" rtl="0">
              <a:spcBef>
                <a:spcPts val="0"/>
              </a:spcBef>
              <a:spcAft>
                <a:spcPts val="0"/>
              </a:spcAft>
              <a:buNone/>
            </a:pPr>
            <a:endParaRPr b="1">
              <a:solidFill>
                <a:schemeClr val="dk1"/>
              </a:solidFill>
              <a:latin typeface="Quicksand"/>
              <a:ea typeface="Quicksand"/>
              <a:cs typeface="Quicksand"/>
              <a:sym typeface="Quicksand"/>
            </a:endParaRPr>
          </a:p>
          <a:p>
            <a:pPr marL="0" lvl="0" indent="0" algn="ctr" rtl="0">
              <a:spcBef>
                <a:spcPts val="0"/>
              </a:spcBef>
              <a:spcAft>
                <a:spcPts val="0"/>
              </a:spcAft>
              <a:buNone/>
            </a:pPr>
            <a:r>
              <a:rPr lang="en-GB" b="1">
                <a:solidFill>
                  <a:schemeClr val="dk1"/>
                </a:solidFill>
                <a:latin typeface="Quicksand"/>
                <a:ea typeface="Quicksand"/>
                <a:cs typeface="Quicksand"/>
                <a:sym typeface="Quicksand"/>
              </a:rPr>
              <a:t>Keyboard</a:t>
            </a:r>
            <a:endParaRPr b="1">
              <a:solidFill>
                <a:schemeClr val="dk1"/>
              </a:solidFill>
              <a:latin typeface="Quicksand"/>
              <a:ea typeface="Quicksand"/>
              <a:cs typeface="Quicksand"/>
              <a:sym typeface="Quicksand"/>
            </a:endParaRPr>
          </a:p>
          <a:p>
            <a:pPr marL="0" lvl="0" indent="0" algn="ctr" rtl="0">
              <a:spcBef>
                <a:spcPts val="0"/>
              </a:spcBef>
              <a:spcAft>
                <a:spcPts val="0"/>
              </a:spcAft>
              <a:buNone/>
            </a:pPr>
            <a:endParaRPr b="1">
              <a:solidFill>
                <a:schemeClr val="dk1"/>
              </a:solidFill>
              <a:latin typeface="Quicksand"/>
              <a:ea typeface="Quicksand"/>
              <a:cs typeface="Quicksand"/>
              <a:sym typeface="Quicksand"/>
            </a:endParaRPr>
          </a:p>
          <a:p>
            <a:pPr marL="0" lvl="0" indent="0" algn="ctr" rtl="0">
              <a:spcBef>
                <a:spcPts val="0"/>
              </a:spcBef>
              <a:spcAft>
                <a:spcPts val="0"/>
              </a:spcAft>
              <a:buNone/>
            </a:pPr>
            <a:r>
              <a:rPr lang="en-GB" b="1">
                <a:solidFill>
                  <a:schemeClr val="dk1"/>
                </a:solidFill>
                <a:latin typeface="Quicksand"/>
                <a:ea typeface="Quicksand"/>
                <a:cs typeface="Quicksand"/>
                <a:sym typeface="Quicksand"/>
              </a:rPr>
              <a:t>Mouse / trackpad</a:t>
            </a:r>
            <a:endParaRPr b="1">
              <a:solidFill>
                <a:schemeClr val="dk1"/>
              </a:solidFill>
              <a:latin typeface="Quicksand"/>
              <a:ea typeface="Quicksand"/>
              <a:cs typeface="Quicksand"/>
              <a:sym typeface="Quicksand"/>
            </a:endParaRPr>
          </a:p>
        </p:txBody>
      </p:sp>
      <p:cxnSp>
        <p:nvCxnSpPr>
          <p:cNvPr id="254" name="Google Shape;254;p39"/>
          <p:cNvCxnSpPr/>
          <p:nvPr/>
        </p:nvCxnSpPr>
        <p:spPr>
          <a:xfrm flipH="1">
            <a:off x="2116500" y="1986300"/>
            <a:ext cx="1856100" cy="348300"/>
          </a:xfrm>
          <a:prstGeom prst="straightConnector1">
            <a:avLst/>
          </a:prstGeom>
          <a:noFill/>
          <a:ln w="28575" cap="flat" cmpd="sng">
            <a:solidFill>
              <a:schemeClr val="dk1"/>
            </a:solidFill>
            <a:prstDash val="solid"/>
            <a:round/>
            <a:headEnd type="none" w="med" len="med"/>
            <a:tailEnd type="triangle" w="med" len="med"/>
          </a:ln>
        </p:spPr>
      </p:cxnSp>
      <p:cxnSp>
        <p:nvCxnSpPr>
          <p:cNvPr id="255" name="Google Shape;255;p39"/>
          <p:cNvCxnSpPr/>
          <p:nvPr/>
        </p:nvCxnSpPr>
        <p:spPr>
          <a:xfrm flipH="1">
            <a:off x="3318600" y="2397600"/>
            <a:ext cx="654000" cy="84300"/>
          </a:xfrm>
          <a:prstGeom prst="straightConnector1">
            <a:avLst/>
          </a:prstGeom>
          <a:noFill/>
          <a:ln w="28575" cap="flat" cmpd="sng">
            <a:solidFill>
              <a:schemeClr val="dk1"/>
            </a:solidFill>
            <a:prstDash val="solid"/>
            <a:round/>
            <a:headEnd type="none" w="med" len="med"/>
            <a:tailEnd type="triangle" w="med" len="med"/>
          </a:ln>
        </p:spPr>
      </p:cxnSp>
      <p:cxnSp>
        <p:nvCxnSpPr>
          <p:cNvPr id="256" name="Google Shape;256;p39"/>
          <p:cNvCxnSpPr/>
          <p:nvPr/>
        </p:nvCxnSpPr>
        <p:spPr>
          <a:xfrm flipH="1">
            <a:off x="2401200" y="2786800"/>
            <a:ext cx="1571400" cy="612900"/>
          </a:xfrm>
          <a:prstGeom prst="straightConnector1">
            <a:avLst/>
          </a:prstGeom>
          <a:noFill/>
          <a:ln w="28575" cap="flat" cmpd="sng">
            <a:solidFill>
              <a:schemeClr val="dk1"/>
            </a:solidFill>
            <a:prstDash val="solid"/>
            <a:round/>
            <a:headEnd type="none" w="med" len="med"/>
            <a:tailEnd type="triangle" w="med" len="med"/>
          </a:ln>
        </p:spPr>
      </p:cxnSp>
      <p:cxnSp>
        <p:nvCxnSpPr>
          <p:cNvPr id="257" name="Google Shape;257;p39"/>
          <p:cNvCxnSpPr/>
          <p:nvPr/>
        </p:nvCxnSpPr>
        <p:spPr>
          <a:xfrm flipH="1">
            <a:off x="3054900" y="3230700"/>
            <a:ext cx="917700" cy="474600"/>
          </a:xfrm>
          <a:prstGeom prst="straightConnector1">
            <a:avLst/>
          </a:prstGeom>
          <a:noFill/>
          <a:ln w="28575" cap="flat" cmpd="sng">
            <a:solidFill>
              <a:schemeClr val="dk1"/>
            </a:solidFill>
            <a:prstDash val="solid"/>
            <a:round/>
            <a:headEnd type="none" w="med" len="med"/>
            <a:tailEnd type="triangle" w="med" len="med"/>
          </a:ln>
        </p:spPr>
      </p:cxnSp>
      <p:cxnSp>
        <p:nvCxnSpPr>
          <p:cNvPr id="258" name="Google Shape;258;p39"/>
          <p:cNvCxnSpPr/>
          <p:nvPr/>
        </p:nvCxnSpPr>
        <p:spPr>
          <a:xfrm>
            <a:off x="5100850" y="1944975"/>
            <a:ext cx="1645500" cy="420900"/>
          </a:xfrm>
          <a:prstGeom prst="straightConnector1">
            <a:avLst/>
          </a:prstGeom>
          <a:noFill/>
          <a:ln w="28575" cap="flat" cmpd="sng">
            <a:solidFill>
              <a:schemeClr val="dk1"/>
            </a:solidFill>
            <a:prstDash val="solid"/>
            <a:round/>
            <a:headEnd type="none" w="med" len="med"/>
            <a:tailEnd type="triangle" w="med" len="med"/>
          </a:ln>
        </p:spPr>
      </p:cxnSp>
      <p:cxnSp>
        <p:nvCxnSpPr>
          <p:cNvPr id="259" name="Google Shape;259;p39"/>
          <p:cNvCxnSpPr/>
          <p:nvPr/>
        </p:nvCxnSpPr>
        <p:spPr>
          <a:xfrm>
            <a:off x="5123200" y="2786800"/>
            <a:ext cx="1180200" cy="53700"/>
          </a:xfrm>
          <a:prstGeom prst="straightConnector1">
            <a:avLst/>
          </a:prstGeom>
          <a:noFill/>
          <a:ln w="28575" cap="flat" cmpd="sng">
            <a:solidFill>
              <a:schemeClr val="dk1"/>
            </a:solidFill>
            <a:prstDash val="solid"/>
            <a:round/>
            <a:headEnd type="none" w="med" len="med"/>
            <a:tailEnd type="triangle" w="med" len="med"/>
          </a:ln>
        </p:spPr>
      </p:cxnSp>
      <p:cxnSp>
        <p:nvCxnSpPr>
          <p:cNvPr id="260" name="Google Shape;260;p39"/>
          <p:cNvCxnSpPr/>
          <p:nvPr/>
        </p:nvCxnSpPr>
        <p:spPr>
          <a:xfrm rot="10800000" flipH="1">
            <a:off x="5117800" y="3083100"/>
            <a:ext cx="1143300" cy="147600"/>
          </a:xfrm>
          <a:prstGeom prst="straightConnector1">
            <a:avLst/>
          </a:prstGeom>
          <a:noFill/>
          <a:ln w="28575" cap="flat" cmpd="sng">
            <a:solidFill>
              <a:schemeClr val="dk1"/>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4"/>
        <p:cNvGrpSpPr/>
        <p:nvPr/>
      </p:nvGrpSpPr>
      <p:grpSpPr>
        <a:xfrm>
          <a:off x="0" y="0"/>
          <a:ext cx="0" cy="0"/>
          <a:chOff x="0" y="0"/>
          <a:chExt cx="0" cy="0"/>
        </a:xfrm>
      </p:grpSpPr>
      <p:sp>
        <p:nvSpPr>
          <p:cNvPr id="265" name="Google Shape;265;p40"/>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b="1">
              <a:latin typeface="Quicksand"/>
              <a:ea typeface="Quicksand"/>
              <a:cs typeface="Quicksand"/>
              <a:sym typeface="Quicksand"/>
            </a:endParaRPr>
          </a:p>
        </p:txBody>
      </p:sp>
      <p:sp>
        <p:nvSpPr>
          <p:cNvPr id="266" name="Google Shape;266;p40"/>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Keyboard and mice</a:t>
            </a:r>
            <a:endParaRPr/>
          </a:p>
        </p:txBody>
      </p:sp>
      <p:sp>
        <p:nvSpPr>
          <p:cNvPr id="267" name="Google Shape;267;p40"/>
          <p:cNvSpPr txBox="1"/>
          <p:nvPr/>
        </p:nvSpPr>
        <p:spPr>
          <a:xfrm>
            <a:off x="310900" y="4117599"/>
            <a:ext cx="8521200" cy="69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rgbClr val="5B5BA5"/>
                </a:solidFill>
                <a:latin typeface="Quicksand"/>
                <a:ea typeface="Quicksand"/>
                <a:cs typeface="Quicksand"/>
                <a:sym typeface="Quicksand"/>
              </a:rPr>
              <a:t>You used a keyboard and mouse to draw a picture and write words. </a:t>
            </a:r>
            <a:endParaRPr sz="1800">
              <a:solidFill>
                <a:srgbClr val="5B5BA5"/>
              </a:solidFill>
              <a:latin typeface="Quicksand"/>
              <a:ea typeface="Quicksand"/>
              <a:cs typeface="Quicksand"/>
              <a:sym typeface="Quicksand"/>
            </a:endParaRPr>
          </a:p>
          <a:p>
            <a:pPr marL="0" lvl="0" indent="0" algn="l" rtl="0">
              <a:lnSpc>
                <a:spcPct val="115000"/>
              </a:lnSpc>
              <a:spcBef>
                <a:spcPts val="1600"/>
              </a:spcBef>
              <a:spcAft>
                <a:spcPts val="1600"/>
              </a:spcAft>
              <a:buNone/>
            </a:pPr>
            <a:endParaRPr sz="1800">
              <a:solidFill>
                <a:srgbClr val="5B5BA5"/>
              </a:solidFill>
              <a:latin typeface="Quicksand"/>
              <a:ea typeface="Quicksand"/>
              <a:cs typeface="Quicksand"/>
              <a:sym typeface="Quicksand"/>
            </a:endParaRPr>
          </a:p>
        </p:txBody>
      </p:sp>
      <p:grpSp>
        <p:nvGrpSpPr>
          <p:cNvPr id="268" name="Google Shape;268;p40"/>
          <p:cNvGrpSpPr/>
          <p:nvPr/>
        </p:nvGrpSpPr>
        <p:grpSpPr>
          <a:xfrm>
            <a:off x="354975" y="1447213"/>
            <a:ext cx="3823254" cy="2001368"/>
            <a:chOff x="354975" y="1447213"/>
            <a:chExt cx="3823254" cy="2001368"/>
          </a:xfrm>
        </p:grpSpPr>
        <p:pic>
          <p:nvPicPr>
            <p:cNvPr id="269" name="Google Shape;269;p40"/>
            <p:cNvPicPr preferRelativeResize="0"/>
            <p:nvPr/>
          </p:nvPicPr>
          <p:blipFill>
            <a:blip r:embed="rId3">
              <a:alphaModFix/>
            </a:blip>
            <a:stretch>
              <a:fillRect/>
            </a:stretch>
          </p:blipFill>
          <p:spPr>
            <a:xfrm>
              <a:off x="354975" y="1447213"/>
              <a:ext cx="909183" cy="848786"/>
            </a:xfrm>
            <a:prstGeom prst="rect">
              <a:avLst/>
            </a:prstGeom>
            <a:noFill/>
            <a:ln>
              <a:noFill/>
            </a:ln>
          </p:spPr>
        </p:pic>
        <p:pic>
          <p:nvPicPr>
            <p:cNvPr id="270" name="Google Shape;270;p40"/>
            <p:cNvPicPr preferRelativeResize="0"/>
            <p:nvPr/>
          </p:nvPicPr>
          <p:blipFill>
            <a:blip r:embed="rId4">
              <a:alphaModFix/>
            </a:blip>
            <a:stretch>
              <a:fillRect/>
            </a:stretch>
          </p:blipFill>
          <p:spPr>
            <a:xfrm>
              <a:off x="1682394" y="1457966"/>
              <a:ext cx="1083057" cy="827282"/>
            </a:xfrm>
            <a:prstGeom prst="rect">
              <a:avLst/>
            </a:prstGeom>
            <a:noFill/>
            <a:ln>
              <a:noFill/>
            </a:ln>
          </p:spPr>
        </p:pic>
        <p:pic>
          <p:nvPicPr>
            <p:cNvPr id="271" name="Google Shape;271;p40"/>
            <p:cNvPicPr preferRelativeResize="0"/>
            <p:nvPr/>
          </p:nvPicPr>
          <p:blipFill>
            <a:blip r:embed="rId5">
              <a:alphaModFix/>
            </a:blip>
            <a:stretch>
              <a:fillRect/>
            </a:stretch>
          </p:blipFill>
          <p:spPr>
            <a:xfrm>
              <a:off x="3183701" y="1518606"/>
              <a:ext cx="994528" cy="705970"/>
            </a:xfrm>
            <a:prstGeom prst="rect">
              <a:avLst/>
            </a:prstGeom>
            <a:noFill/>
            <a:ln>
              <a:noFill/>
            </a:ln>
          </p:spPr>
        </p:pic>
        <p:pic>
          <p:nvPicPr>
            <p:cNvPr id="272" name="Google Shape;272;p40"/>
            <p:cNvPicPr preferRelativeResize="0"/>
            <p:nvPr/>
          </p:nvPicPr>
          <p:blipFill>
            <a:blip r:embed="rId6">
              <a:alphaModFix/>
            </a:blip>
            <a:stretch>
              <a:fillRect/>
            </a:stretch>
          </p:blipFill>
          <p:spPr>
            <a:xfrm>
              <a:off x="1073044" y="2725496"/>
              <a:ext cx="2259550" cy="723085"/>
            </a:xfrm>
            <a:prstGeom prst="rect">
              <a:avLst/>
            </a:prstGeom>
            <a:noFill/>
            <a:ln>
              <a:noFill/>
            </a:ln>
          </p:spPr>
        </p:pic>
      </p:grpSp>
      <p:pic>
        <p:nvPicPr>
          <p:cNvPr id="273" name="Google Shape;273;p40"/>
          <p:cNvPicPr preferRelativeResize="0"/>
          <p:nvPr/>
        </p:nvPicPr>
        <p:blipFill>
          <a:blip r:embed="rId7">
            <a:alphaModFix/>
          </a:blip>
          <a:stretch>
            <a:fillRect/>
          </a:stretch>
        </p:blipFill>
        <p:spPr>
          <a:xfrm>
            <a:off x="5020828" y="1343713"/>
            <a:ext cx="3628876" cy="2208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77"/>
        <p:cNvGrpSpPr/>
        <p:nvPr/>
      </p:nvGrpSpPr>
      <p:grpSpPr>
        <a:xfrm>
          <a:off x="0" y="0"/>
          <a:ext cx="0" cy="0"/>
          <a:chOff x="0" y="0"/>
          <a:chExt cx="0" cy="0"/>
        </a:xfrm>
      </p:grpSpPr>
      <p:sp>
        <p:nvSpPr>
          <p:cNvPr id="278" name="Google Shape;278;p41"/>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I can identify rules to keep us safe and healthy when we are using technology in and beyond the home</a:t>
            </a:r>
            <a:endParaRPr/>
          </a:p>
          <a:p>
            <a:pPr marL="457200" lvl="0" indent="-342900" algn="l" rtl="0">
              <a:spcBef>
                <a:spcPts val="1000"/>
              </a:spcBef>
              <a:spcAft>
                <a:spcPts val="0"/>
              </a:spcAft>
              <a:buSzPts val="1800"/>
              <a:buChar char="●"/>
            </a:pPr>
            <a:r>
              <a:rPr lang="en-GB"/>
              <a:t>I can give examples of some of these rules</a:t>
            </a:r>
            <a:endParaRPr/>
          </a:p>
          <a:p>
            <a:pPr marL="457200" lvl="0" indent="-342900" algn="l" rtl="0">
              <a:spcBef>
                <a:spcPts val="1000"/>
              </a:spcBef>
              <a:spcAft>
                <a:spcPts val="1000"/>
              </a:spcAft>
              <a:buSzPts val="1800"/>
              <a:buChar char="●"/>
            </a:pPr>
            <a:r>
              <a:rPr lang="en-GB"/>
              <a:t>I can discuss how we benefit from these rules</a:t>
            </a:r>
            <a:endParaRPr/>
          </a:p>
        </p:txBody>
      </p:sp>
      <p:sp>
        <p:nvSpPr>
          <p:cNvPr id="279" name="Google Shape;279;p41"/>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How confident are you? (from 1 to 3)</a:t>
            </a:r>
            <a:endParaRPr/>
          </a:p>
        </p:txBody>
      </p:sp>
      <p:sp>
        <p:nvSpPr>
          <p:cNvPr id="280" name="Google Shape;280;p4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sp>
        <p:nvSpPr>
          <p:cNvPr id="281" name="Google Shape;281;p41"/>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Assessment</a:t>
            </a:r>
            <a:endParaRPr/>
          </a:p>
        </p:txBody>
      </p:sp>
      <p:sp>
        <p:nvSpPr>
          <p:cNvPr id="282" name="Google Shape;282;p41"/>
          <p:cNvSpPr txBox="1"/>
          <p:nvPr/>
        </p:nvSpPr>
        <p:spPr>
          <a:xfrm>
            <a:off x="6185600" y="1292600"/>
            <a:ext cx="1904100" cy="4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B5BA5"/>
                </a:solidFill>
                <a:latin typeface="Quicksand"/>
                <a:ea typeface="Quicksand"/>
                <a:cs typeface="Quicksand"/>
                <a:sym typeface="Quicksand"/>
              </a:rPr>
              <a:t>3 = very confident</a:t>
            </a:r>
            <a:endParaRPr sz="1500" b="1">
              <a:solidFill>
                <a:srgbClr val="5B5BA5"/>
              </a:solidFill>
              <a:latin typeface="Quicksand"/>
              <a:ea typeface="Quicksand"/>
              <a:cs typeface="Quicksand"/>
              <a:sym typeface="Quicksand"/>
            </a:endParaRPr>
          </a:p>
        </p:txBody>
      </p:sp>
      <p:sp>
        <p:nvSpPr>
          <p:cNvPr id="283" name="Google Shape;283;p41"/>
          <p:cNvSpPr txBox="1"/>
          <p:nvPr/>
        </p:nvSpPr>
        <p:spPr>
          <a:xfrm>
            <a:off x="6263000" y="3414350"/>
            <a:ext cx="1904100" cy="4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B5BA5"/>
                </a:solidFill>
                <a:latin typeface="Quicksand"/>
                <a:ea typeface="Quicksand"/>
                <a:cs typeface="Quicksand"/>
                <a:sym typeface="Quicksand"/>
              </a:rPr>
              <a:t>1 = not confident</a:t>
            </a:r>
            <a:endParaRPr sz="1500" b="1">
              <a:solidFill>
                <a:srgbClr val="5B5BA5"/>
              </a:solidFill>
              <a:latin typeface="Quicksand"/>
              <a:ea typeface="Quicksand"/>
              <a:cs typeface="Quicksand"/>
              <a:sym typeface="Quicksand"/>
            </a:endParaRPr>
          </a:p>
        </p:txBody>
      </p:sp>
      <p:pic>
        <p:nvPicPr>
          <p:cNvPr id="284" name="Google Shape;284;p41"/>
          <p:cNvPicPr preferRelativeResize="0"/>
          <p:nvPr/>
        </p:nvPicPr>
        <p:blipFill>
          <a:blip r:embed="rId3">
            <a:alphaModFix/>
          </a:blip>
          <a:stretch>
            <a:fillRect/>
          </a:stretch>
        </p:blipFill>
        <p:spPr>
          <a:xfrm>
            <a:off x="8068224" y="1131670"/>
            <a:ext cx="485775" cy="796725"/>
          </a:xfrm>
          <a:prstGeom prst="rect">
            <a:avLst/>
          </a:prstGeom>
          <a:noFill/>
          <a:ln>
            <a:noFill/>
          </a:ln>
        </p:spPr>
      </p:pic>
      <p:pic>
        <p:nvPicPr>
          <p:cNvPr id="285" name="Google Shape;285;p41"/>
          <p:cNvPicPr preferRelativeResize="0"/>
          <p:nvPr/>
        </p:nvPicPr>
        <p:blipFill>
          <a:blip r:embed="rId3">
            <a:alphaModFix/>
          </a:blip>
          <a:stretch>
            <a:fillRect/>
          </a:stretch>
        </p:blipFill>
        <p:spPr>
          <a:xfrm rot="5400000">
            <a:off x="7981799" y="2192558"/>
            <a:ext cx="485775" cy="796725"/>
          </a:xfrm>
          <a:prstGeom prst="rect">
            <a:avLst/>
          </a:prstGeom>
          <a:noFill/>
          <a:ln>
            <a:noFill/>
          </a:ln>
        </p:spPr>
      </p:pic>
      <p:pic>
        <p:nvPicPr>
          <p:cNvPr id="286" name="Google Shape;286;p41"/>
          <p:cNvPicPr preferRelativeResize="0"/>
          <p:nvPr/>
        </p:nvPicPr>
        <p:blipFill>
          <a:blip r:embed="rId3">
            <a:alphaModFix/>
          </a:blip>
          <a:stretch>
            <a:fillRect/>
          </a:stretch>
        </p:blipFill>
        <p:spPr>
          <a:xfrm rot="10800000">
            <a:off x="8032624" y="3253433"/>
            <a:ext cx="485775" cy="796725"/>
          </a:xfrm>
          <a:prstGeom prst="rect">
            <a:avLst/>
          </a:prstGeom>
          <a:noFill/>
          <a:ln>
            <a:noFill/>
          </a:ln>
        </p:spPr>
      </p:pic>
      <p:sp>
        <p:nvSpPr>
          <p:cNvPr id="287" name="Google Shape;287;p41"/>
          <p:cNvSpPr txBox="1"/>
          <p:nvPr/>
        </p:nvSpPr>
        <p:spPr>
          <a:xfrm>
            <a:off x="6185600" y="2347550"/>
            <a:ext cx="1448100" cy="4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B5BA5"/>
                </a:solidFill>
                <a:latin typeface="Quicksand"/>
                <a:ea typeface="Quicksand"/>
                <a:cs typeface="Quicksand"/>
                <a:sym typeface="Quicksand"/>
              </a:rPr>
              <a:t>2 = unsure </a:t>
            </a:r>
            <a:endParaRPr sz="1500" b="1">
              <a:solidFill>
                <a:srgbClr val="5B5BA5"/>
              </a:solidFill>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1"/>
        <p:cNvGrpSpPr/>
        <p:nvPr/>
      </p:nvGrpSpPr>
      <p:grpSpPr>
        <a:xfrm>
          <a:off x="0" y="0"/>
          <a:ext cx="0" cy="0"/>
          <a:chOff x="0" y="0"/>
          <a:chExt cx="0" cy="0"/>
        </a:xfrm>
      </p:grpSpPr>
      <p:sp>
        <p:nvSpPr>
          <p:cNvPr id="292" name="Google Shape;292;p42"/>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In this lesson, you…</a:t>
            </a:r>
            <a:endParaRPr b="1"/>
          </a:p>
          <a:p>
            <a:pPr marL="0" lvl="0" indent="0" algn="l" rtl="0">
              <a:spcBef>
                <a:spcPts val="1600"/>
              </a:spcBef>
              <a:spcAft>
                <a:spcPts val="0"/>
              </a:spcAft>
              <a:buNone/>
            </a:pPr>
            <a:r>
              <a:rPr lang="en-GB"/>
              <a:t>Learned how to use a computer safely and responsibly</a:t>
            </a:r>
            <a:endParaRPr/>
          </a:p>
          <a:p>
            <a:pPr marL="0" lvl="0" indent="0" algn="l" rtl="0">
              <a:spcBef>
                <a:spcPts val="1600"/>
              </a:spcBef>
              <a:spcAft>
                <a:spcPts val="1600"/>
              </a:spcAft>
              <a:buNone/>
            </a:pPr>
            <a:endParaRPr/>
          </a:p>
        </p:txBody>
      </p:sp>
      <p:sp>
        <p:nvSpPr>
          <p:cNvPr id="293" name="Google Shape;293;p42"/>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What you learned</a:t>
            </a:r>
            <a:endParaRPr/>
          </a:p>
        </p:txBody>
      </p:sp>
      <p:sp>
        <p:nvSpPr>
          <p:cNvPr id="294" name="Google Shape;294;p4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13</a:t>
            </a:fld>
            <a:endParaRPr/>
          </a:p>
        </p:txBody>
      </p:sp>
      <p:sp>
        <p:nvSpPr>
          <p:cNvPr id="295" name="Google Shape;295;p4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Next time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Lesson 6: Using a computer responsibly</a:t>
            </a:r>
            <a:endParaRPr/>
          </a:p>
        </p:txBody>
      </p:sp>
      <p:sp>
        <p:nvSpPr>
          <p:cNvPr id="164" name="Google Shape;164;p31"/>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Objectives</a:t>
            </a:r>
            <a:endParaRPr/>
          </a:p>
        </p:txBody>
      </p:sp>
      <p:sp>
        <p:nvSpPr>
          <p:cNvPr id="165" name="Google Shape;165;p31"/>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To create rules for using technology responsibly</a:t>
            </a:r>
            <a:endParaRPr b="1"/>
          </a:p>
          <a:p>
            <a:pPr marL="457200" lvl="0" indent="-342900" algn="l" rtl="0">
              <a:spcBef>
                <a:spcPts val="0"/>
              </a:spcBef>
              <a:spcAft>
                <a:spcPts val="0"/>
              </a:spcAft>
              <a:buSzPts val="1800"/>
              <a:buChar char="●"/>
            </a:pPr>
            <a:r>
              <a:rPr lang="en-GB"/>
              <a:t>I can identify rules to keep us safe and healthy when we are using technology in and beyond the home</a:t>
            </a:r>
            <a:endParaRPr/>
          </a:p>
          <a:p>
            <a:pPr marL="457200" lvl="0" indent="-342900" algn="l" rtl="0">
              <a:spcBef>
                <a:spcPts val="0"/>
              </a:spcBef>
              <a:spcAft>
                <a:spcPts val="0"/>
              </a:spcAft>
              <a:buSzPts val="1800"/>
              <a:buChar char="●"/>
            </a:pPr>
            <a:r>
              <a:rPr lang="en-GB"/>
              <a:t>I can give examples of some of these rules</a:t>
            </a:r>
            <a:endParaRPr/>
          </a:p>
          <a:p>
            <a:pPr marL="457200" lvl="0" indent="-342900" algn="l" rtl="0">
              <a:spcBef>
                <a:spcPts val="0"/>
              </a:spcBef>
              <a:spcAft>
                <a:spcPts val="0"/>
              </a:spcAft>
              <a:buSzPts val="1800"/>
              <a:buChar char="●"/>
            </a:pPr>
            <a:r>
              <a:rPr lang="en-GB"/>
              <a:t>I can discuss how we benefit from these rules</a:t>
            </a: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Think, pair, share</a:t>
            </a:r>
            <a:endParaRPr/>
          </a:p>
        </p:txBody>
      </p:sp>
      <p:sp>
        <p:nvSpPr>
          <p:cNvPr id="171" name="Google Shape;171;p32"/>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Introduction</a:t>
            </a:r>
            <a:endParaRPr/>
          </a:p>
        </p:txBody>
      </p:sp>
      <p:sp>
        <p:nvSpPr>
          <p:cNvPr id="172" name="Google Shape;172;p32"/>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What rules are in place at your school?</a:t>
            </a:r>
            <a:endParaRPr/>
          </a:p>
        </p:txBody>
      </p:sp>
      <p:pic>
        <p:nvPicPr>
          <p:cNvPr id="173" name="Google Shape;173;p32"/>
          <p:cNvPicPr preferRelativeResize="0"/>
          <p:nvPr/>
        </p:nvPicPr>
        <p:blipFill>
          <a:blip r:embed="rId3">
            <a:alphaModFix/>
          </a:blip>
          <a:stretch>
            <a:fillRect/>
          </a:stretch>
        </p:blipFill>
        <p:spPr>
          <a:xfrm>
            <a:off x="4736598" y="1170127"/>
            <a:ext cx="3618125" cy="2234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7"/>
        <p:cNvGrpSpPr/>
        <p:nvPr/>
      </p:nvGrpSpPr>
      <p:grpSpPr>
        <a:xfrm>
          <a:off x="0" y="0"/>
          <a:ext cx="0" cy="0"/>
          <a:chOff x="0" y="0"/>
          <a:chExt cx="0" cy="0"/>
        </a:xfrm>
      </p:grpSpPr>
      <p:sp>
        <p:nvSpPr>
          <p:cNvPr id="178" name="Google Shape;178;p33"/>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179" name="Google Shape;179;p33"/>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Why do we have these rules?</a:t>
            </a:r>
            <a:endParaRPr/>
          </a:p>
        </p:txBody>
      </p:sp>
      <p:sp>
        <p:nvSpPr>
          <p:cNvPr id="180" name="Google Shape;180;p33"/>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Quicksand"/>
              <a:buChar char="●"/>
            </a:pPr>
            <a:r>
              <a:rPr lang="en-GB"/>
              <a:t>To stay safe</a:t>
            </a:r>
            <a:endParaRPr/>
          </a:p>
          <a:p>
            <a:pPr marL="457200" lvl="0" indent="-342900" algn="l" rtl="0">
              <a:spcBef>
                <a:spcPts val="1000"/>
              </a:spcBef>
              <a:spcAft>
                <a:spcPts val="0"/>
              </a:spcAft>
              <a:buClr>
                <a:schemeClr val="dk1"/>
              </a:buClr>
              <a:buSzPts val="1800"/>
              <a:buFont typeface="Quicksand"/>
              <a:buChar char="●"/>
            </a:pPr>
            <a:r>
              <a:rPr lang="en-GB"/>
              <a:t>To make sure we are all happy</a:t>
            </a:r>
            <a:endParaRPr/>
          </a:p>
          <a:p>
            <a:pPr marL="457200" lvl="0" indent="-342900" algn="l" rtl="0">
              <a:spcBef>
                <a:spcPts val="1000"/>
              </a:spcBef>
              <a:spcAft>
                <a:spcPts val="0"/>
              </a:spcAft>
              <a:buClr>
                <a:schemeClr val="dk1"/>
              </a:buClr>
              <a:buSzPts val="1800"/>
              <a:buFont typeface="Quicksand"/>
              <a:buChar char="●"/>
            </a:pPr>
            <a:r>
              <a:rPr lang="en-GB"/>
              <a:t>So that we can learn</a:t>
            </a:r>
            <a:endParaRPr/>
          </a:p>
          <a:p>
            <a:pPr marL="457200" lvl="0" indent="-342900" algn="l" rtl="0">
              <a:spcBef>
                <a:spcPts val="1000"/>
              </a:spcBef>
              <a:spcAft>
                <a:spcPts val="1000"/>
              </a:spcAft>
              <a:buClr>
                <a:schemeClr val="dk1"/>
              </a:buClr>
              <a:buSzPts val="1800"/>
              <a:buFont typeface="Quicksand"/>
              <a:buChar char="●"/>
            </a:pPr>
            <a:r>
              <a:rPr lang="en-GB"/>
              <a:t>To help us to be kind to each other</a:t>
            </a:r>
            <a:endParaRPr/>
          </a:p>
        </p:txBody>
      </p:sp>
      <p:sp>
        <p:nvSpPr>
          <p:cNvPr id="181" name="Google Shape;181;p33"/>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are four main reasons that we have rules.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1000"/>
                                        <p:tgtEl>
                                          <p:spTgt spid="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Effect transition="in" filter="fade">
                                      <p:cBhvr>
                                        <p:cTn id="12" dur="1000"/>
                                        <p:tgtEl>
                                          <p:spTgt spid="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Effect transition="in" filter="fade">
                                      <p:cBhvr>
                                        <p:cTn id="17" dur="1000"/>
                                        <p:tgtEl>
                                          <p:spTgt spid="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xEl>
                                              <p:pRg st="3" end="3"/>
                                            </p:txEl>
                                          </p:spTgt>
                                        </p:tgtEl>
                                        <p:attrNameLst>
                                          <p:attrName>style.visibility</p:attrName>
                                        </p:attrNameLst>
                                      </p:cBhvr>
                                      <p:to>
                                        <p:strVal val="visible"/>
                                      </p:to>
                                    </p:set>
                                    <p:animEffect transition="in" filter="fade">
                                      <p:cBhvr>
                                        <p:cTn id="22" dur="1000"/>
                                        <p:tgtEl>
                                          <p:spTgt spid="1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5"/>
        <p:cNvGrpSpPr/>
        <p:nvPr/>
      </p:nvGrpSpPr>
      <p:grpSpPr>
        <a:xfrm>
          <a:off x="0" y="0"/>
          <a:ext cx="0" cy="0"/>
          <a:chOff x="0" y="0"/>
          <a:chExt cx="0" cy="0"/>
        </a:xfrm>
      </p:grpSpPr>
      <p:sp>
        <p:nvSpPr>
          <p:cNvPr id="186" name="Google Shape;186;p34"/>
          <p:cNvSpPr/>
          <p:nvPr/>
        </p:nvSpPr>
        <p:spPr>
          <a:xfrm>
            <a:off x="310900" y="994900"/>
            <a:ext cx="4210200" cy="1955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4"/>
          <p:cNvSpPr/>
          <p:nvPr/>
        </p:nvSpPr>
        <p:spPr>
          <a:xfrm>
            <a:off x="4523725" y="994900"/>
            <a:ext cx="4210200" cy="1955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4"/>
          <p:cNvSpPr/>
          <p:nvPr/>
        </p:nvSpPr>
        <p:spPr>
          <a:xfrm>
            <a:off x="310900" y="2950625"/>
            <a:ext cx="4210200" cy="1955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4"/>
          <p:cNvSpPr/>
          <p:nvPr/>
        </p:nvSpPr>
        <p:spPr>
          <a:xfrm>
            <a:off x="4523725" y="2950625"/>
            <a:ext cx="4210200" cy="1955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4"/>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Where do your rules fit on the grid?</a:t>
            </a:r>
            <a:endParaRPr/>
          </a:p>
        </p:txBody>
      </p:sp>
      <p:sp>
        <p:nvSpPr>
          <p:cNvPr id="191" name="Google Shape;191;p34"/>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92" name="Google Shape;192;p34"/>
          <p:cNvPicPr preferRelativeResize="0"/>
          <p:nvPr/>
        </p:nvPicPr>
        <p:blipFill>
          <a:blip r:embed="rId3">
            <a:alphaModFix amt="50000"/>
          </a:blip>
          <a:stretch>
            <a:fillRect/>
          </a:stretch>
        </p:blipFill>
        <p:spPr>
          <a:xfrm>
            <a:off x="6055675" y="1568362"/>
            <a:ext cx="1146299" cy="1146299"/>
          </a:xfrm>
          <a:prstGeom prst="rect">
            <a:avLst/>
          </a:prstGeom>
          <a:noFill/>
          <a:ln>
            <a:noFill/>
          </a:ln>
        </p:spPr>
      </p:pic>
      <p:pic>
        <p:nvPicPr>
          <p:cNvPr id="193" name="Google Shape;193;p34"/>
          <p:cNvPicPr preferRelativeResize="0"/>
          <p:nvPr/>
        </p:nvPicPr>
        <p:blipFill>
          <a:blip r:embed="rId4">
            <a:alphaModFix amt="50000"/>
          </a:blip>
          <a:stretch>
            <a:fillRect/>
          </a:stretch>
        </p:blipFill>
        <p:spPr>
          <a:xfrm>
            <a:off x="1842850" y="1546876"/>
            <a:ext cx="1146301" cy="1189237"/>
          </a:xfrm>
          <a:prstGeom prst="rect">
            <a:avLst/>
          </a:prstGeom>
          <a:noFill/>
          <a:ln>
            <a:noFill/>
          </a:ln>
        </p:spPr>
      </p:pic>
      <p:pic>
        <p:nvPicPr>
          <p:cNvPr id="194" name="Google Shape;194;p34"/>
          <p:cNvPicPr preferRelativeResize="0"/>
          <p:nvPr/>
        </p:nvPicPr>
        <p:blipFill>
          <a:blip r:embed="rId5">
            <a:alphaModFix amt="50000"/>
          </a:blip>
          <a:stretch>
            <a:fillRect/>
          </a:stretch>
        </p:blipFill>
        <p:spPr>
          <a:xfrm>
            <a:off x="1790175" y="3574660"/>
            <a:ext cx="1146300" cy="1080290"/>
          </a:xfrm>
          <a:prstGeom prst="rect">
            <a:avLst/>
          </a:prstGeom>
          <a:noFill/>
          <a:ln>
            <a:noFill/>
          </a:ln>
        </p:spPr>
      </p:pic>
      <p:sp>
        <p:nvSpPr>
          <p:cNvPr id="195" name="Google Shape;195;p34"/>
          <p:cNvSpPr txBox="1"/>
          <p:nvPr/>
        </p:nvSpPr>
        <p:spPr>
          <a:xfrm>
            <a:off x="310900" y="986475"/>
            <a:ext cx="18792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Quicksand"/>
                <a:ea typeface="Quicksand"/>
                <a:cs typeface="Quicksand"/>
                <a:sym typeface="Quicksand"/>
              </a:rPr>
              <a:t>To be safe</a:t>
            </a:r>
            <a:endParaRPr sz="1800">
              <a:solidFill>
                <a:schemeClr val="dk1"/>
              </a:solidFill>
              <a:latin typeface="Quicksand"/>
              <a:ea typeface="Quicksand"/>
              <a:cs typeface="Quicksand"/>
              <a:sym typeface="Quicksand"/>
            </a:endParaRPr>
          </a:p>
        </p:txBody>
      </p:sp>
      <p:sp>
        <p:nvSpPr>
          <p:cNvPr id="196" name="Google Shape;196;p34"/>
          <p:cNvSpPr txBox="1"/>
          <p:nvPr/>
        </p:nvSpPr>
        <p:spPr>
          <a:xfrm>
            <a:off x="4523725" y="986475"/>
            <a:ext cx="16863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Quicksand"/>
                <a:ea typeface="Quicksand"/>
                <a:cs typeface="Quicksand"/>
                <a:sym typeface="Quicksand"/>
              </a:rPr>
              <a:t>To stay happy</a:t>
            </a:r>
            <a:endParaRPr sz="1800">
              <a:solidFill>
                <a:schemeClr val="dk1"/>
              </a:solidFill>
              <a:latin typeface="Quicksand"/>
              <a:ea typeface="Quicksand"/>
              <a:cs typeface="Quicksand"/>
              <a:sym typeface="Quicksand"/>
            </a:endParaRPr>
          </a:p>
        </p:txBody>
      </p:sp>
      <p:sp>
        <p:nvSpPr>
          <p:cNvPr id="197" name="Google Shape;197;p34"/>
          <p:cNvSpPr txBox="1"/>
          <p:nvPr/>
        </p:nvSpPr>
        <p:spPr>
          <a:xfrm>
            <a:off x="310900" y="2950625"/>
            <a:ext cx="16863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Quicksand"/>
                <a:ea typeface="Quicksand"/>
                <a:cs typeface="Quicksand"/>
                <a:sym typeface="Quicksand"/>
              </a:rPr>
              <a:t>To learn</a:t>
            </a:r>
            <a:endParaRPr sz="1800">
              <a:solidFill>
                <a:schemeClr val="dk1"/>
              </a:solidFill>
              <a:latin typeface="Quicksand"/>
              <a:ea typeface="Quicksand"/>
              <a:cs typeface="Quicksand"/>
              <a:sym typeface="Quicksand"/>
            </a:endParaRPr>
          </a:p>
        </p:txBody>
      </p:sp>
      <p:pic>
        <p:nvPicPr>
          <p:cNvPr id="198" name="Google Shape;198;p34"/>
          <p:cNvPicPr preferRelativeResize="0"/>
          <p:nvPr/>
        </p:nvPicPr>
        <p:blipFill>
          <a:blip r:embed="rId6">
            <a:alphaModFix amt="50000"/>
          </a:blip>
          <a:stretch>
            <a:fillRect/>
          </a:stretch>
        </p:blipFill>
        <p:spPr>
          <a:xfrm>
            <a:off x="6055670" y="3545602"/>
            <a:ext cx="1146299" cy="1138397"/>
          </a:xfrm>
          <a:prstGeom prst="rect">
            <a:avLst/>
          </a:prstGeom>
          <a:noFill/>
          <a:ln>
            <a:noFill/>
          </a:ln>
        </p:spPr>
      </p:pic>
      <p:sp>
        <p:nvSpPr>
          <p:cNvPr id="199" name="Google Shape;199;p34"/>
          <p:cNvSpPr txBox="1"/>
          <p:nvPr/>
        </p:nvSpPr>
        <p:spPr>
          <a:xfrm>
            <a:off x="4523725" y="2950625"/>
            <a:ext cx="29343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Quicksand"/>
                <a:ea typeface="Quicksand"/>
                <a:cs typeface="Quicksand"/>
                <a:sym typeface="Quicksand"/>
              </a:rPr>
              <a:t>To be kind to each other</a:t>
            </a:r>
            <a:endParaRPr sz="1800">
              <a:solidFill>
                <a:schemeClr val="dk1"/>
              </a:solidFill>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Computer technology</a:t>
            </a:r>
            <a:endParaRPr/>
          </a:p>
        </p:txBody>
      </p:sp>
      <p:pic>
        <p:nvPicPr>
          <p:cNvPr id="205" name="Google Shape;205;p35"/>
          <p:cNvPicPr preferRelativeResize="0"/>
          <p:nvPr/>
        </p:nvPicPr>
        <p:blipFill>
          <a:blip r:embed="rId3">
            <a:alphaModFix/>
          </a:blip>
          <a:stretch>
            <a:fillRect/>
          </a:stretch>
        </p:blipFill>
        <p:spPr>
          <a:xfrm>
            <a:off x="6435125" y="1554513"/>
            <a:ext cx="2001401" cy="1635649"/>
          </a:xfrm>
          <a:prstGeom prst="rect">
            <a:avLst/>
          </a:prstGeom>
          <a:noFill/>
          <a:ln>
            <a:noFill/>
          </a:ln>
          <a:effectLst>
            <a:outerShdw blurRad="57150" dist="19050" dir="5400000" algn="bl" rotWithShape="0">
              <a:srgbClr val="000000">
                <a:alpha val="50000"/>
              </a:srgbClr>
            </a:outerShdw>
          </a:effectLst>
        </p:spPr>
      </p:pic>
      <p:pic>
        <p:nvPicPr>
          <p:cNvPr id="206" name="Google Shape;206;p35" descr="Laptop, Notebook, Mobile, Computer, Portable"/>
          <p:cNvPicPr preferRelativeResize="0"/>
          <p:nvPr/>
        </p:nvPicPr>
        <p:blipFill>
          <a:blip r:embed="rId4">
            <a:alphaModFix/>
          </a:blip>
          <a:stretch>
            <a:fillRect/>
          </a:stretch>
        </p:blipFill>
        <p:spPr>
          <a:xfrm>
            <a:off x="706475" y="1749376"/>
            <a:ext cx="3017525" cy="1508777"/>
          </a:xfrm>
          <a:prstGeom prst="rect">
            <a:avLst/>
          </a:prstGeom>
          <a:noFill/>
          <a:ln>
            <a:noFill/>
          </a:ln>
        </p:spPr>
      </p:pic>
      <p:pic>
        <p:nvPicPr>
          <p:cNvPr id="207" name="Google Shape;207;p35"/>
          <p:cNvPicPr preferRelativeResize="0"/>
          <p:nvPr/>
        </p:nvPicPr>
        <p:blipFill>
          <a:blip r:embed="rId5">
            <a:alphaModFix/>
          </a:blip>
          <a:stretch>
            <a:fillRect/>
          </a:stretch>
        </p:blipFill>
        <p:spPr>
          <a:xfrm>
            <a:off x="4206025" y="1486521"/>
            <a:ext cx="1523101" cy="1771625"/>
          </a:xfrm>
          <a:prstGeom prst="rect">
            <a:avLst/>
          </a:prstGeom>
          <a:noFill/>
          <a:ln>
            <a:noFill/>
          </a:ln>
        </p:spPr>
      </p:pic>
      <p:sp>
        <p:nvSpPr>
          <p:cNvPr id="208" name="Google Shape;208;p3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09" name="Google Shape;209;p35"/>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What rules would help you to use computer technology safely?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Rules for using computer technology</a:t>
            </a:r>
            <a:endParaRPr/>
          </a:p>
        </p:txBody>
      </p:sp>
      <p:sp>
        <p:nvSpPr>
          <p:cNvPr id="215" name="Google Shape;215;p3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16" name="Google Shape;216;p36"/>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sz="2000"/>
              <a:t>Hold your device carefully</a:t>
            </a:r>
            <a:endParaRPr sz="2000"/>
          </a:p>
          <a:p>
            <a:pPr marL="457200" lvl="0" indent="-355600" algn="l" rtl="0">
              <a:spcBef>
                <a:spcPts val="1000"/>
              </a:spcBef>
              <a:spcAft>
                <a:spcPts val="0"/>
              </a:spcAft>
              <a:buSzPts val="2000"/>
              <a:buChar char="●"/>
            </a:pPr>
            <a:r>
              <a:rPr lang="en-GB" sz="2000"/>
              <a:t>Stop using your device when someone is talking to you</a:t>
            </a:r>
            <a:endParaRPr sz="2000"/>
          </a:p>
          <a:p>
            <a:pPr marL="457200" lvl="0" indent="-355600" algn="l" rtl="0">
              <a:spcBef>
                <a:spcPts val="1000"/>
              </a:spcBef>
              <a:spcAft>
                <a:spcPts val="0"/>
              </a:spcAft>
              <a:buSzPts val="2000"/>
              <a:buChar char="●"/>
            </a:pPr>
            <a:r>
              <a:rPr lang="en-GB" sz="2000"/>
              <a:t>Take turns with your partner</a:t>
            </a:r>
            <a:endParaRPr sz="2000"/>
          </a:p>
          <a:p>
            <a:pPr marL="457200" lvl="0" indent="-355600" algn="l" rtl="0">
              <a:spcBef>
                <a:spcPts val="1000"/>
              </a:spcBef>
              <a:spcAft>
                <a:spcPts val="0"/>
              </a:spcAft>
              <a:buSzPts val="2000"/>
              <a:buChar char="●"/>
            </a:pPr>
            <a:r>
              <a:rPr lang="en-GB" sz="2000"/>
              <a:t>Use only the apps you have been asked to used</a:t>
            </a:r>
            <a:endParaRPr sz="2000"/>
          </a:p>
          <a:p>
            <a:pPr marL="457200" lvl="0" indent="-355600" algn="l" rtl="0">
              <a:spcBef>
                <a:spcPts val="1000"/>
              </a:spcBef>
              <a:spcAft>
                <a:spcPts val="1000"/>
              </a:spcAft>
              <a:buSzPts val="2000"/>
              <a:buChar char="●"/>
            </a:pPr>
            <a:r>
              <a:rPr lang="en-GB" sz="2000"/>
              <a:t>Don’t share your passwords</a:t>
            </a:r>
            <a:endParaRPr sz="2000"/>
          </a:p>
        </p:txBody>
      </p:sp>
      <p:pic>
        <p:nvPicPr>
          <p:cNvPr id="217" name="Google Shape;217;p36"/>
          <p:cNvPicPr preferRelativeResize="0"/>
          <p:nvPr/>
        </p:nvPicPr>
        <p:blipFill>
          <a:blip r:embed="rId3">
            <a:alphaModFix/>
          </a:blip>
          <a:stretch>
            <a:fillRect/>
          </a:stretch>
        </p:blipFill>
        <p:spPr>
          <a:xfrm>
            <a:off x="5321425" y="1170131"/>
            <a:ext cx="2926849" cy="23919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Using technology safely</a:t>
            </a:r>
            <a:endParaRPr/>
          </a:p>
        </p:txBody>
      </p:sp>
      <p:sp>
        <p:nvSpPr>
          <p:cNvPr id="223" name="Google Shape;223;p3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24" name="Google Shape;224;p37"/>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GB" sz="2000"/>
              <a:t>Create a poster for using technology safely both at home and in school. </a:t>
            </a:r>
            <a:endParaRPr sz="2000"/>
          </a:p>
        </p:txBody>
      </p:sp>
      <p:grpSp>
        <p:nvGrpSpPr>
          <p:cNvPr id="225" name="Google Shape;225;p37"/>
          <p:cNvGrpSpPr/>
          <p:nvPr/>
        </p:nvGrpSpPr>
        <p:grpSpPr>
          <a:xfrm>
            <a:off x="5131850" y="1170100"/>
            <a:ext cx="3290700" cy="3659100"/>
            <a:chOff x="5131850" y="1170100"/>
            <a:chExt cx="3290700" cy="3659100"/>
          </a:xfrm>
        </p:grpSpPr>
        <p:sp>
          <p:nvSpPr>
            <p:cNvPr id="226" name="Google Shape;226;p37"/>
            <p:cNvSpPr/>
            <p:nvPr/>
          </p:nvSpPr>
          <p:spPr>
            <a:xfrm>
              <a:off x="5131850" y="1170100"/>
              <a:ext cx="3290700" cy="36591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latin typeface="Quicksand"/>
                <a:ea typeface="Quicksand"/>
                <a:cs typeface="Quicksand"/>
                <a:sym typeface="Quicksand"/>
              </a:endParaRPr>
            </a:p>
            <a:p>
              <a:pPr marL="0" lvl="0" indent="0" algn="l" rtl="0">
                <a:spcBef>
                  <a:spcPts val="0"/>
                </a:spcBef>
                <a:spcAft>
                  <a:spcPts val="0"/>
                </a:spcAft>
                <a:buNone/>
              </a:pPr>
              <a:r>
                <a:rPr lang="en-GB" b="1">
                  <a:solidFill>
                    <a:schemeClr val="dk1"/>
                  </a:solidFill>
                  <a:latin typeface="Quicksand"/>
                  <a:ea typeface="Quicksand"/>
                  <a:cs typeface="Quicksand"/>
                  <a:sym typeface="Quicksand"/>
                </a:rPr>
                <a:t>Using technology safely</a:t>
              </a:r>
              <a:endParaRPr b="1">
                <a:solidFill>
                  <a:schemeClr val="dk1"/>
                </a:solidFill>
                <a:latin typeface="Quicksand"/>
                <a:ea typeface="Quicksand"/>
                <a:cs typeface="Quicksand"/>
                <a:sym typeface="Quicksand"/>
              </a:endParaRPr>
            </a:p>
            <a:p>
              <a:pPr marL="0" lvl="0" indent="0" algn="l" rtl="0">
                <a:spcBef>
                  <a:spcPts val="0"/>
                </a:spcBef>
                <a:spcAft>
                  <a:spcPts val="0"/>
                </a:spcAft>
                <a:buNone/>
              </a:pPr>
              <a:endParaRPr b="1">
                <a:solidFill>
                  <a:schemeClr val="dk1"/>
                </a:solidFill>
                <a:latin typeface="Quicksand"/>
                <a:ea typeface="Quicksand"/>
                <a:cs typeface="Quicksand"/>
                <a:sym typeface="Quicksand"/>
              </a:endParaRPr>
            </a:p>
            <a:p>
              <a:pPr marL="457200" lvl="0" indent="-317500" algn="l" rtl="0">
                <a:spcBef>
                  <a:spcPts val="0"/>
                </a:spcBef>
                <a:spcAft>
                  <a:spcPts val="0"/>
                </a:spcAft>
                <a:buClr>
                  <a:schemeClr val="dk1"/>
                </a:buClr>
                <a:buSzPts val="1400"/>
                <a:buFont typeface="Quicksand"/>
                <a:buChar char="●"/>
              </a:pPr>
              <a:r>
                <a:rPr lang="en-GB" b="1">
                  <a:solidFill>
                    <a:schemeClr val="dk1"/>
                  </a:solidFill>
                  <a:latin typeface="Quicksand"/>
                  <a:ea typeface="Quicksand"/>
                  <a:cs typeface="Quicksand"/>
                  <a:sym typeface="Quicksand"/>
                </a:rPr>
                <a:t> </a:t>
              </a:r>
              <a:endParaRPr b="1">
                <a:solidFill>
                  <a:schemeClr val="dk1"/>
                </a:solidFill>
                <a:latin typeface="Quicksand"/>
                <a:ea typeface="Quicksand"/>
                <a:cs typeface="Quicksand"/>
                <a:sym typeface="Quicksand"/>
              </a:endParaRPr>
            </a:p>
            <a:p>
              <a:pPr marL="457200" lvl="0" indent="-317500" algn="l" rtl="0">
                <a:spcBef>
                  <a:spcPts val="1000"/>
                </a:spcBef>
                <a:spcAft>
                  <a:spcPts val="0"/>
                </a:spcAft>
                <a:buClr>
                  <a:schemeClr val="dk1"/>
                </a:buClr>
                <a:buSzPts val="1400"/>
                <a:buFont typeface="Quicksand"/>
                <a:buChar char="●"/>
              </a:pPr>
              <a:r>
                <a:rPr lang="en-GB" b="1">
                  <a:solidFill>
                    <a:schemeClr val="dk1"/>
                  </a:solidFill>
                  <a:latin typeface="Quicksand"/>
                  <a:ea typeface="Quicksand"/>
                  <a:cs typeface="Quicksand"/>
                  <a:sym typeface="Quicksand"/>
                </a:rPr>
                <a:t> </a:t>
              </a:r>
              <a:endParaRPr b="1">
                <a:solidFill>
                  <a:schemeClr val="dk1"/>
                </a:solidFill>
                <a:latin typeface="Quicksand"/>
                <a:ea typeface="Quicksand"/>
                <a:cs typeface="Quicksand"/>
                <a:sym typeface="Quicksand"/>
              </a:endParaRPr>
            </a:p>
            <a:p>
              <a:pPr marL="457200" lvl="0" indent="-317500" algn="l" rtl="0">
                <a:spcBef>
                  <a:spcPts val="1000"/>
                </a:spcBef>
                <a:spcAft>
                  <a:spcPts val="1000"/>
                </a:spcAft>
                <a:buClr>
                  <a:schemeClr val="dk1"/>
                </a:buClr>
                <a:buSzPts val="1400"/>
                <a:buFont typeface="Quicksand"/>
                <a:buChar char="●"/>
              </a:pPr>
              <a:r>
                <a:rPr lang="en-GB" b="1">
                  <a:solidFill>
                    <a:schemeClr val="dk1"/>
                  </a:solidFill>
                  <a:latin typeface="Quicksand"/>
                  <a:ea typeface="Quicksand"/>
                  <a:cs typeface="Quicksand"/>
                  <a:sym typeface="Quicksand"/>
                </a:rPr>
                <a:t> </a:t>
              </a:r>
              <a:endParaRPr b="1">
                <a:solidFill>
                  <a:schemeClr val="dk1"/>
                </a:solidFill>
                <a:latin typeface="Quicksand"/>
                <a:ea typeface="Quicksand"/>
                <a:cs typeface="Quicksand"/>
                <a:sym typeface="Quicksand"/>
              </a:endParaRPr>
            </a:p>
          </p:txBody>
        </p:sp>
        <p:pic>
          <p:nvPicPr>
            <p:cNvPr id="227" name="Google Shape;227;p37"/>
            <p:cNvPicPr preferRelativeResize="0"/>
            <p:nvPr/>
          </p:nvPicPr>
          <p:blipFill>
            <a:blip r:embed="rId3">
              <a:alphaModFix/>
            </a:blip>
            <a:stretch>
              <a:fillRect/>
            </a:stretch>
          </p:blipFill>
          <p:spPr>
            <a:xfrm>
              <a:off x="6322875" y="3874151"/>
              <a:ext cx="908650" cy="742576"/>
            </a:xfrm>
            <a:prstGeom prst="rect">
              <a:avLst/>
            </a:prstGeom>
            <a:noFill/>
            <a:ln>
              <a:noFill/>
            </a:ln>
            <a:effectLst>
              <a:outerShdw blurRad="57150" dist="19050" dir="5400000" algn="bl" rotWithShape="0">
                <a:srgbClr val="000000">
                  <a:alpha val="50000"/>
                </a:srgb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sp>
        <p:nvSpPr>
          <p:cNvPr id="233" name="Google Shape;233;p3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Technology</a:t>
            </a:r>
            <a:endParaRPr/>
          </a:p>
        </p:txBody>
      </p:sp>
      <p:grpSp>
        <p:nvGrpSpPr>
          <p:cNvPr id="234" name="Google Shape;234;p38"/>
          <p:cNvGrpSpPr/>
          <p:nvPr/>
        </p:nvGrpSpPr>
        <p:grpSpPr>
          <a:xfrm>
            <a:off x="1442113" y="1121475"/>
            <a:ext cx="6259783" cy="1368875"/>
            <a:chOff x="520025" y="1469500"/>
            <a:chExt cx="6259783" cy="1368875"/>
          </a:xfrm>
        </p:grpSpPr>
        <p:pic>
          <p:nvPicPr>
            <p:cNvPr id="235" name="Google Shape;235;p38"/>
            <p:cNvPicPr preferRelativeResize="0"/>
            <p:nvPr/>
          </p:nvPicPr>
          <p:blipFill>
            <a:blip r:embed="rId3">
              <a:alphaModFix/>
            </a:blip>
            <a:stretch>
              <a:fillRect/>
            </a:stretch>
          </p:blipFill>
          <p:spPr>
            <a:xfrm>
              <a:off x="520025" y="1469500"/>
              <a:ext cx="2737776" cy="1368875"/>
            </a:xfrm>
            <a:prstGeom prst="rect">
              <a:avLst/>
            </a:prstGeom>
            <a:noFill/>
            <a:ln>
              <a:noFill/>
            </a:ln>
          </p:spPr>
        </p:pic>
        <p:pic>
          <p:nvPicPr>
            <p:cNvPr id="236" name="Google Shape;236;p38"/>
            <p:cNvPicPr preferRelativeResize="0"/>
            <p:nvPr/>
          </p:nvPicPr>
          <p:blipFill>
            <a:blip r:embed="rId4">
              <a:alphaModFix/>
            </a:blip>
            <a:stretch>
              <a:fillRect/>
            </a:stretch>
          </p:blipFill>
          <p:spPr>
            <a:xfrm rot="-5400000">
              <a:off x="5466074" y="1469499"/>
              <a:ext cx="1258593" cy="1368875"/>
            </a:xfrm>
            <a:prstGeom prst="rect">
              <a:avLst/>
            </a:prstGeom>
            <a:noFill/>
            <a:ln>
              <a:noFill/>
            </a:ln>
          </p:spPr>
        </p:pic>
        <p:pic>
          <p:nvPicPr>
            <p:cNvPr id="237" name="Google Shape;237;p38"/>
            <p:cNvPicPr preferRelativeResize="0"/>
            <p:nvPr/>
          </p:nvPicPr>
          <p:blipFill>
            <a:blip r:embed="rId5">
              <a:alphaModFix/>
            </a:blip>
            <a:stretch>
              <a:fillRect/>
            </a:stretch>
          </p:blipFill>
          <p:spPr>
            <a:xfrm>
              <a:off x="3342175" y="1513273"/>
              <a:ext cx="1526899" cy="1281325"/>
            </a:xfrm>
            <a:prstGeom prst="rect">
              <a:avLst/>
            </a:prstGeom>
            <a:noFill/>
            <a:ln>
              <a:noFill/>
            </a:ln>
          </p:spPr>
        </p:pic>
      </p:grpSp>
      <p:grpSp>
        <p:nvGrpSpPr>
          <p:cNvPr id="238" name="Google Shape;238;p38"/>
          <p:cNvGrpSpPr/>
          <p:nvPr/>
        </p:nvGrpSpPr>
        <p:grpSpPr>
          <a:xfrm>
            <a:off x="1724136" y="2490338"/>
            <a:ext cx="5695751" cy="1428474"/>
            <a:chOff x="520023" y="3192738"/>
            <a:chExt cx="5695751" cy="1428474"/>
          </a:xfrm>
        </p:grpSpPr>
        <p:pic>
          <p:nvPicPr>
            <p:cNvPr id="239" name="Google Shape;239;p38"/>
            <p:cNvPicPr preferRelativeResize="0"/>
            <p:nvPr/>
          </p:nvPicPr>
          <p:blipFill>
            <a:blip r:embed="rId6">
              <a:alphaModFix/>
            </a:blip>
            <a:stretch>
              <a:fillRect/>
            </a:stretch>
          </p:blipFill>
          <p:spPr>
            <a:xfrm>
              <a:off x="2636311" y="3192738"/>
              <a:ext cx="2454326" cy="1428474"/>
            </a:xfrm>
            <a:prstGeom prst="rect">
              <a:avLst/>
            </a:prstGeom>
            <a:noFill/>
            <a:ln>
              <a:noFill/>
            </a:ln>
          </p:spPr>
        </p:pic>
        <p:pic>
          <p:nvPicPr>
            <p:cNvPr id="240" name="Google Shape;240;p38" descr="School, Pencil, Pen, Write, Sketch, Draw, Author"/>
            <p:cNvPicPr preferRelativeResize="0"/>
            <p:nvPr/>
          </p:nvPicPr>
          <p:blipFill>
            <a:blip r:embed="rId7">
              <a:alphaModFix/>
            </a:blip>
            <a:stretch>
              <a:fillRect/>
            </a:stretch>
          </p:blipFill>
          <p:spPr>
            <a:xfrm rot="5">
              <a:off x="520023" y="3494502"/>
              <a:ext cx="1649926" cy="824948"/>
            </a:xfrm>
            <a:prstGeom prst="rect">
              <a:avLst/>
            </a:prstGeom>
            <a:noFill/>
            <a:ln>
              <a:noFill/>
            </a:ln>
          </p:spPr>
        </p:pic>
        <p:pic>
          <p:nvPicPr>
            <p:cNvPr id="241" name="Google Shape;241;p38"/>
            <p:cNvPicPr preferRelativeResize="0"/>
            <p:nvPr/>
          </p:nvPicPr>
          <p:blipFill>
            <a:blip r:embed="rId8">
              <a:alphaModFix/>
            </a:blip>
            <a:stretch>
              <a:fillRect/>
            </a:stretch>
          </p:blipFill>
          <p:spPr>
            <a:xfrm>
              <a:off x="5090648" y="3333245"/>
              <a:ext cx="1125126" cy="1147450"/>
            </a:xfrm>
            <a:prstGeom prst="rect">
              <a:avLst/>
            </a:prstGeom>
            <a:noFill/>
            <a:ln>
              <a:noFill/>
            </a:ln>
          </p:spPr>
        </p:pic>
      </p:grpSp>
      <p:sp>
        <p:nvSpPr>
          <p:cNvPr id="242" name="Google Shape;242;p38"/>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Technology is something that has been made to help you. </a:t>
            </a:r>
            <a:endParaRPr/>
          </a:p>
        </p:txBody>
      </p:sp>
    </p:spTree>
  </p:cSld>
  <p:clrMapOvr>
    <a:masterClrMapping/>
  </p:clrMapOvr>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919</Words>
  <Application>Microsoft Office PowerPoint</Application>
  <PresentationFormat>On-screen Show (16:9)</PresentationFormat>
  <Paragraphs>130</Paragraphs>
  <Slides>13</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Quicksand Light</vt:lpstr>
      <vt:lpstr>Quicksand</vt:lpstr>
      <vt:lpstr>NCCE Slides</vt:lpstr>
      <vt:lpstr>NCCE Slides</vt:lpstr>
      <vt:lpstr>NCCE Slides</vt:lpstr>
      <vt:lpstr>Lesson 6: Using a computer responsibly</vt:lpstr>
      <vt:lpstr>Lesson 6: Using a computer responsibly</vt:lpstr>
      <vt:lpstr>Think, pair, share</vt:lpstr>
      <vt:lpstr>Why do we have these rules?</vt:lpstr>
      <vt:lpstr>Where do your rules fit on the grid?</vt:lpstr>
      <vt:lpstr>Computer technology</vt:lpstr>
      <vt:lpstr>Rules for using computer technology</vt:lpstr>
      <vt:lpstr>Using technology safely</vt:lpstr>
      <vt:lpstr>Technology</vt:lpstr>
      <vt:lpstr>Computer technology</vt:lpstr>
      <vt:lpstr>Keyboard and mice</vt:lpstr>
      <vt:lpstr>How confident are you? (from 1 to 3)</vt:lpstr>
      <vt:lpstr>What you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Using a computer responsibly</dc:title>
  <dc:creator>Charlotte Kelly</dc:creator>
  <cp:lastModifiedBy>C Kelly</cp:lastModifiedBy>
  <cp:revision>1</cp:revision>
  <dcterms:modified xsi:type="dcterms:W3CDTF">2022-01-12T16:58:57Z</dcterms:modified>
</cp:coreProperties>
</file>